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1877" r:id="rId2"/>
    <p:sldId id="1349" r:id="rId3"/>
    <p:sldId id="1893" r:id="rId4"/>
    <p:sldId id="1475" r:id="rId5"/>
    <p:sldId id="1477" r:id="rId6"/>
    <p:sldId id="1476" r:id="rId7"/>
    <p:sldId id="1478" r:id="rId8"/>
    <p:sldId id="1481" r:id="rId9"/>
    <p:sldId id="1482" r:id="rId10"/>
    <p:sldId id="1483" r:id="rId11"/>
    <p:sldId id="1898" r:id="rId12"/>
    <p:sldId id="1416" r:id="rId13"/>
    <p:sldId id="1417" r:id="rId14"/>
    <p:sldId id="1418" r:id="rId15"/>
    <p:sldId id="1420" r:id="rId16"/>
    <p:sldId id="1421" r:id="rId17"/>
    <p:sldId id="1422" r:id="rId18"/>
    <p:sldId id="1423" r:id="rId19"/>
    <p:sldId id="1424" r:id="rId20"/>
    <p:sldId id="1425" r:id="rId21"/>
    <p:sldId id="1426" r:id="rId22"/>
    <p:sldId id="1427" r:id="rId23"/>
    <p:sldId id="1896" r:id="rId24"/>
    <p:sldId id="1428" r:id="rId25"/>
    <p:sldId id="1430" r:id="rId26"/>
    <p:sldId id="1429" r:id="rId27"/>
    <p:sldId id="1431" r:id="rId28"/>
    <p:sldId id="1432" r:id="rId29"/>
    <p:sldId id="1435" r:id="rId30"/>
    <p:sldId id="1436" r:id="rId31"/>
    <p:sldId id="1438" r:id="rId32"/>
    <p:sldId id="1439" r:id="rId33"/>
    <p:sldId id="1440" r:id="rId34"/>
    <p:sldId id="1434" r:id="rId35"/>
    <p:sldId id="1441" r:id="rId36"/>
    <p:sldId id="1443" r:id="rId37"/>
    <p:sldId id="1442" r:id="rId38"/>
    <p:sldId id="1444" r:id="rId39"/>
    <p:sldId id="1445" r:id="rId40"/>
    <p:sldId id="1447" r:id="rId41"/>
    <p:sldId id="1448" r:id="rId42"/>
    <p:sldId id="1449" r:id="rId43"/>
    <p:sldId id="1450" r:id="rId44"/>
    <p:sldId id="1451" r:id="rId45"/>
    <p:sldId id="1895" r:id="rId46"/>
    <p:sldId id="1894" r:id="rId47"/>
    <p:sldId id="1452" r:id="rId48"/>
    <p:sldId id="1454" r:id="rId49"/>
    <p:sldId id="1455" r:id="rId50"/>
    <p:sldId id="1456" r:id="rId51"/>
    <p:sldId id="1457" r:id="rId52"/>
    <p:sldId id="1474" r:id="rId53"/>
    <p:sldId id="1458" r:id="rId54"/>
    <p:sldId id="1460" r:id="rId55"/>
    <p:sldId id="1463" r:id="rId56"/>
    <p:sldId id="1461" r:id="rId57"/>
    <p:sldId id="1462" r:id="rId58"/>
    <p:sldId id="1464" r:id="rId59"/>
    <p:sldId id="1465" r:id="rId60"/>
    <p:sldId id="1466" r:id="rId61"/>
    <p:sldId id="1467" r:id="rId62"/>
    <p:sldId id="1470" r:id="rId63"/>
    <p:sldId id="1468" r:id="rId64"/>
    <p:sldId id="1469" r:id="rId65"/>
    <p:sldId id="1471" r:id="rId66"/>
    <p:sldId id="1472" r:id="rId67"/>
    <p:sldId id="1414" r:id="rId68"/>
    <p:sldId id="1889" r:id="rId69"/>
    <p:sldId id="1884" r:id="rId70"/>
    <p:sldId id="1879" r:id="rId71"/>
    <p:sldId id="1881" r:id="rId72"/>
    <p:sldId id="1880" r:id="rId73"/>
    <p:sldId id="1882" r:id="rId74"/>
    <p:sldId id="1883" r:id="rId75"/>
    <p:sldId id="1878" r:id="rId76"/>
    <p:sldId id="1899" r:id="rId77"/>
    <p:sldId id="1885" r:id="rId78"/>
    <p:sldId id="1890" r:id="rId79"/>
    <p:sldId id="1897" r:id="rId80"/>
    <p:sldId id="1891" r:id="rId81"/>
    <p:sldId id="1886" r:id="rId82"/>
    <p:sldId id="1887" r:id="rId83"/>
    <p:sldId id="1892" r:id="rId84"/>
    <p:sldId id="1473" r:id="rId85"/>
    <p:sldId id="418" r:id="rId86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89"/>
      <p:bold r:id="rId90"/>
      <p:italic r:id="rId91"/>
      <p:boldItalic r:id="rId92"/>
    </p:embeddedFont>
    <p:embeddedFont>
      <p:font typeface="Lucida Console" panose="020B0609040504020204" pitchFamily="49" charset="0"/>
      <p:regular r:id="rId93"/>
    </p:embeddedFont>
    <p:embeddedFont>
      <p:font typeface="Marlett" pitchFamily="2" charset="2"/>
      <p:regular r:id="rId94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FF"/>
    <a:srgbClr val="0099FF"/>
    <a:srgbClr val="CCECFF"/>
    <a:srgbClr val="00CC99"/>
    <a:srgbClr val="FF66FF"/>
    <a:srgbClr val="3333CC"/>
    <a:srgbClr val="0000FF"/>
    <a:srgbClr val="FF006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8" autoAdjust="0"/>
    <p:restoredTop sz="91626" autoAdjust="0"/>
  </p:normalViewPr>
  <p:slideViewPr>
    <p:cSldViewPr snapToGrid="0">
      <p:cViewPr varScale="1">
        <p:scale>
          <a:sx n="90" d="100"/>
          <a:sy n="90" d="100"/>
        </p:scale>
        <p:origin x="760" y="29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8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2.fntdata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font" Target="fonts/font3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5.fntdata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Figure 6: A visualization of the user network. The area of the cluster represents the external incoming value; i.e., the bitcoins received from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other clusters but not itself, and for an edge to appear between two nodes there must have been at least 200 transactions between them.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nodes are colored by category: blue nodes are mining pools; orange are fixed-rate exchanges; green are wallets; red are vendors; purple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(bank) exchanges; brown are gambling; pink are investment schemes; and grey are uncategorized.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3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4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8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3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0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96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Adobe stock images. https://stock.adobe.com/search?k=suspicious+person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29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image from clipartmax https://www.clipartmax.com/download/m2i8H7d3A0K9m2H7_wrecking-ball-icon-wrecking-ball-clip-art/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9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1313991" y="3167391"/>
            <a:ext cx="421782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17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Privacy and Anonymity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Fall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D293C-90D2-4B78-B611-75B83E843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7751F-476B-4572-977D-68EF7B47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471"/>
            <a:ext cx="9144000" cy="5297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8183B7-B283-44C3-BB19-8D5F810A5799}"/>
              </a:ext>
            </a:extLst>
          </p:cNvPr>
          <p:cNvSpPr txBox="1"/>
          <p:nvPr/>
        </p:nvSpPr>
        <p:spPr bwMode="auto">
          <a:xfrm>
            <a:off x="78536" y="1768400"/>
            <a:ext cx="8986928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“converting the BTC to other forms of virtual currency, including anonymity-enhanced virtual currency in a practice known as ‘chain hopping’…”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4A18C82-0EC5-4D94-9024-DC6656BF1738}"/>
              </a:ext>
            </a:extLst>
          </p:cNvPr>
          <p:cNvSpPr txBox="1"/>
          <p:nvPr/>
        </p:nvSpPr>
        <p:spPr bwMode="auto">
          <a:xfrm>
            <a:off x="487433" y="3798082"/>
            <a:ext cx="8169134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“using U.S.-based business accounts to legitimize activity” (Walmart, Uber, PlayStation gift cards)</a:t>
            </a:r>
          </a:p>
        </p:txBody>
      </p:sp>
    </p:spTree>
    <p:extLst>
      <p:ext uri="{BB962C8B-B14F-4D97-AF65-F5344CB8AC3E}">
        <p14:creationId xmlns:p14="http://schemas.microsoft.com/office/powerpoint/2010/main" val="25918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D293C-90D2-4B78-B611-75B83E843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fld id="{FE25F947-77F5-4CA6-8472-B4B2967773ED}" type="slidenum">
              <a:rPr lang="x-none" smtClean="0"/>
              <a:pPr algn="l">
                <a:defRPr/>
              </a:pPr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7751F-476B-4572-977D-68EF7B47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471"/>
            <a:ext cx="9144000" cy="5297058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04A18C82-0EC5-4D94-9024-DC6656BF1738}"/>
              </a:ext>
            </a:extLst>
          </p:cNvPr>
          <p:cNvSpPr txBox="1"/>
          <p:nvPr/>
        </p:nvSpPr>
        <p:spPr bwMode="auto">
          <a:xfrm>
            <a:off x="1002363" y="880168"/>
            <a:ext cx="28232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forensics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DD50BCE-4EFF-44F7-A184-B56CE879B523}"/>
              </a:ext>
            </a:extLst>
          </p:cNvPr>
          <p:cNvSpPr txBox="1"/>
          <p:nvPr/>
        </p:nvSpPr>
        <p:spPr bwMode="auto">
          <a:xfrm>
            <a:off x="1002363" y="2091422"/>
            <a:ext cx="34660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fingerprinting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CE9679C-E739-4C21-A53D-E96B975A7933}"/>
              </a:ext>
            </a:extLst>
          </p:cNvPr>
          <p:cNvSpPr txBox="1"/>
          <p:nvPr/>
        </p:nvSpPr>
        <p:spPr bwMode="auto">
          <a:xfrm>
            <a:off x="1002363" y="4513930"/>
            <a:ext cx="204575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Undercover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D942FC0-7180-46B1-B8CD-74F1469053E6}"/>
              </a:ext>
            </a:extLst>
          </p:cNvPr>
          <p:cNvSpPr txBox="1"/>
          <p:nvPr/>
        </p:nvSpPr>
        <p:spPr bwMode="auto">
          <a:xfrm>
            <a:off x="1002363" y="5725180"/>
            <a:ext cx="4025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monitoring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7493D7F4-00F5-4CEC-9481-B5BB5D8104CE}"/>
              </a:ext>
            </a:extLst>
          </p:cNvPr>
          <p:cNvSpPr txBox="1"/>
          <p:nvPr/>
        </p:nvSpPr>
        <p:spPr bwMode="auto">
          <a:xfrm>
            <a:off x="1002363" y="3302676"/>
            <a:ext cx="169623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tracing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93020BD0-7B37-4060-ACA0-0F861490786C}"/>
              </a:ext>
            </a:extLst>
          </p:cNvPr>
          <p:cNvSpPr txBox="1"/>
          <p:nvPr/>
        </p:nvSpPr>
        <p:spPr bwMode="auto">
          <a:xfrm>
            <a:off x="1621006" y="1485795"/>
            <a:ext cx="65415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 transfers to the couple’s accounts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4699A470-5EC0-449B-BE0F-F10852EAF1B3}"/>
              </a:ext>
            </a:extLst>
          </p:cNvPr>
          <p:cNvSpPr txBox="1"/>
          <p:nvPr/>
        </p:nvSpPr>
        <p:spPr bwMode="auto">
          <a:xfrm>
            <a:off x="1621006" y="2697049"/>
            <a:ext cx="68371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with couple’s computers &amp; phones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31A5EC31-D916-41FF-8291-2CADC832464A}"/>
              </a:ext>
            </a:extLst>
          </p:cNvPr>
          <p:cNvSpPr txBox="1"/>
          <p:nvPr/>
        </p:nvSpPr>
        <p:spPr bwMode="auto">
          <a:xfrm>
            <a:off x="1621006" y="3908303"/>
            <a:ext cx="57081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physical locations of devices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0E2C8C4D-F3AF-41F6-97E5-ADD7A6ED106C}"/>
              </a:ext>
            </a:extLst>
          </p:cNvPr>
          <p:cNvSpPr txBox="1"/>
          <p:nvPr/>
        </p:nvSpPr>
        <p:spPr bwMode="auto">
          <a:xfrm>
            <a:off x="1621006" y="5119557"/>
            <a:ext cx="52613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Agents posed as crypto traders </a:t>
            </a:r>
          </a:p>
        </p:txBody>
      </p:sp>
    </p:spTree>
    <p:extLst>
      <p:ext uri="{BB962C8B-B14F-4D97-AF65-F5344CB8AC3E}">
        <p14:creationId xmlns:p14="http://schemas.microsoft.com/office/powerpoint/2010/main" val="36223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676398"/>
            <a:ext cx="4867275" cy="494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Privacy for Honest People?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080814" y="2205622"/>
            <a:ext cx="33009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is paid in BTC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80814" y="3215323"/>
            <a:ext cx="57054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everyone know her salary?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71F40C-C408-02C0-FD82-5F6143F34F2A}"/>
              </a:ext>
            </a:extLst>
          </p:cNvPr>
          <p:cNvSpPr txBox="1"/>
          <p:nvPr/>
        </p:nvSpPr>
        <p:spPr bwMode="auto">
          <a:xfrm>
            <a:off x="1080814" y="4225024"/>
            <a:ext cx="30412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spends BTC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8469B-75BD-A3FF-37B4-CACB848A3192}"/>
              </a:ext>
            </a:extLst>
          </p:cNvPr>
          <p:cNvSpPr txBox="1"/>
          <p:nvPr/>
        </p:nvSpPr>
        <p:spPr bwMode="auto">
          <a:xfrm>
            <a:off x="1080814" y="5234724"/>
            <a:ext cx="512760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everyone know how much vodka she buys?</a:t>
            </a:r>
          </a:p>
        </p:txBody>
      </p:sp>
    </p:spTree>
    <p:extLst>
      <p:ext uri="{BB962C8B-B14F-4D97-AF65-F5344CB8AC3E}">
        <p14:creationId xmlns:p14="http://schemas.microsoft.com/office/powerpoint/2010/main" val="37707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676398"/>
            <a:ext cx="4867275" cy="494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Privacy?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549456" y="2296178"/>
            <a:ext cx="39805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 fast-food chain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49456" y="4765744"/>
            <a:ext cx="44037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competitors know?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1549456" y="3530961"/>
            <a:ext cx="564128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Quietly hires a falafel consultant…</a:t>
            </a:r>
          </a:p>
        </p:txBody>
      </p:sp>
    </p:spTree>
    <p:extLst>
      <p:ext uri="{BB962C8B-B14F-4D97-AF65-F5344CB8AC3E}">
        <p14:creationId xmlns:p14="http://schemas.microsoft.com/office/powerpoint/2010/main" val="10324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676398"/>
            <a:ext cx="4867275" cy="494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Privacy?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45742" y="2205622"/>
            <a:ext cx="65004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ransomware, drugs, terrorism, etc.?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45742" y="4675188"/>
            <a:ext cx="61590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 is full of privacy compromises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745742" y="3440405"/>
            <a:ext cx="783900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Impossible to target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worthy uses of privacy!</a:t>
            </a:r>
          </a:p>
        </p:txBody>
      </p:sp>
    </p:spTree>
    <p:extLst>
      <p:ext uri="{BB962C8B-B14F-4D97-AF65-F5344CB8AC3E}">
        <p14:creationId xmlns:p14="http://schemas.microsoft.com/office/powerpoint/2010/main" val="16499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Anonymity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6764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5765800" y="1676400"/>
            <a:ext cx="3022600" cy="919401"/>
          </a:xfrm>
          <a:prstGeom prst="wedgeRoundRectCallout">
            <a:avLst>
              <a:gd name="adj1" fmla="val -64021"/>
              <a:gd name="adj2" fmla="val 11399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just emptied your Bitcoin wallet, LOL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090391" y="4666902"/>
            <a:ext cx="49632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Interacting with no name at all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5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Pseudonymity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6764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5765800" y="1676400"/>
            <a:ext cx="3022600" cy="919401"/>
          </a:xfrm>
          <a:prstGeom prst="wedgeRoundRectCallout">
            <a:avLst>
              <a:gd name="adj1" fmla="val -64021"/>
              <a:gd name="adj2" fmla="val 11399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Hi, I’m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3leet-haxxor84!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310530" y="4666902"/>
            <a:ext cx="652294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Interacting under a name, just not yours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Bitcoin Addresses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000570" y="1837322"/>
            <a:ext cx="31229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of public key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00570" y="3519488"/>
            <a:ext cx="39004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still a pseudonym ..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000570" y="2678405"/>
            <a:ext cx="31021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your name, 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00570" y="4360571"/>
            <a:ext cx="69524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 use lots of different addresses,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00570" y="5201654"/>
            <a:ext cx="41040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often be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</a:p>
        </p:txBody>
      </p:sp>
    </p:spTree>
    <p:extLst>
      <p:ext uri="{BB962C8B-B14F-4D97-AF65-F5344CB8AC3E}">
        <p14:creationId xmlns:p14="http://schemas.microsoft.com/office/powerpoint/2010/main" val="38812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delta-associates.com/wp-content/uploads/tumblr_mdjci8dC5u1qkropqo1_5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25717"/>
            <a:ext cx="6909435" cy="69094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Linkability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03917" y="2269122"/>
            <a:ext cx="55402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Bitcoin transaction is public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703917" y="3951288"/>
            <a:ext cx="81051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interactions can be linked to each other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703917" y="3110205"/>
            <a:ext cx="321748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to everyone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03917" y="4792371"/>
            <a:ext cx="43220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maybe directly to you</a:t>
            </a:r>
          </a:p>
        </p:txBody>
      </p:sp>
    </p:spTree>
    <p:extLst>
      <p:ext uri="{BB962C8B-B14F-4D97-AF65-F5344CB8AC3E}">
        <p14:creationId xmlns:p14="http://schemas.microsoft.com/office/powerpoint/2010/main" val="48209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la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91" y="1591023"/>
            <a:ext cx="7052018" cy="52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Pseudonymous is not Private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81837" y="2408822"/>
            <a:ext cx="54623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order a latte at a coffee shop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81837" y="4090988"/>
            <a:ext cx="85234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barista has a link between you and that address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381837" y="3249905"/>
            <a:ext cx="306205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pay in Bitcoin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81837" y="4932071"/>
            <a:ext cx="70615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from that address to prior addresses…</a:t>
            </a:r>
          </a:p>
        </p:txBody>
      </p:sp>
    </p:spTree>
    <p:extLst>
      <p:ext uri="{BB962C8B-B14F-4D97-AF65-F5344CB8AC3E}">
        <p14:creationId xmlns:p14="http://schemas.microsoft.com/office/powerpoint/2010/main" val="8465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WikiLeaks Says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5" y="1754188"/>
            <a:ext cx="8719871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104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Side-Channel Attacks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246313"/>
            <a:ext cx="26003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823061" y="1922509"/>
            <a:ext cx="44999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cold war spy novel ..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23061" y="5071477"/>
            <a:ext cx="74088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Timing, amounts, patterns can link addresses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85E83-5B02-43E4-9EDD-D04FF6C742E4}"/>
              </a:ext>
            </a:extLst>
          </p:cNvPr>
          <p:cNvSpPr txBox="1"/>
          <p:nvPr/>
        </p:nvSpPr>
        <p:spPr bwMode="auto">
          <a:xfrm>
            <a:off x="823061" y="2828536"/>
            <a:ext cx="768500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MI-5 officer notices that encrypted transmissions from anonymous Soviet mole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11AFD-7B22-4D2A-AF06-135544C1D785}"/>
              </a:ext>
            </a:extLst>
          </p:cNvPr>
          <p:cNvSpPr txBox="1"/>
          <p:nvPr/>
        </p:nvSpPr>
        <p:spPr bwMode="auto">
          <a:xfrm>
            <a:off x="823061" y="4165450"/>
            <a:ext cx="74029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Paused while his colleague was on vacation!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7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Unlinkability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291028" y="2148074"/>
            <a:ext cx="43620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should be hard to link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116528" y="3830240"/>
            <a:ext cx="58544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transactions of same party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2116528" y="2989157"/>
            <a:ext cx="557550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addresses of same party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116528" y="4671323"/>
            <a:ext cx="62632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sender to (ultimate) recipient</a:t>
            </a:r>
          </a:p>
        </p:txBody>
      </p:sp>
    </p:spTree>
    <p:extLst>
      <p:ext uri="{BB962C8B-B14F-4D97-AF65-F5344CB8AC3E}">
        <p14:creationId xmlns:p14="http://schemas.microsoft.com/office/powerpoint/2010/main" val="35031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shell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435" y="1861344"/>
            <a:ext cx="9864870" cy="51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Anonymity Set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02396" y="2446922"/>
            <a:ext cx="43188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of transactions that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02396" y="4129088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yours.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502396" y="3288005"/>
            <a:ext cx="592341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adversary cannot distinguish 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502396" y="4970171"/>
            <a:ext cx="34788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Precise, but tricky 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502396" y="5811254"/>
            <a:ext cx="53190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on adversary’s powers</a:t>
            </a:r>
          </a:p>
        </p:txBody>
      </p:sp>
    </p:spTree>
    <p:extLst>
      <p:ext uri="{BB962C8B-B14F-4D97-AF65-F5344CB8AC3E}">
        <p14:creationId xmlns:p14="http://schemas.microsoft.com/office/powerpoint/2010/main" val="776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4A1B9-968A-903D-2D35-3B52E2EE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Let’s De-Anonymize Bitcoin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5F8DF-D103-9E6E-0665-10533EDEAE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8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134510" y="3095128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26" name="Rounded Rectangular Callout 25"/>
          <p:cNvSpPr/>
          <p:nvPr/>
        </p:nvSpPr>
        <p:spPr bwMode="auto">
          <a:xfrm flipH="1">
            <a:off x="780425" y="2157571"/>
            <a:ext cx="1370085" cy="510778"/>
          </a:xfrm>
          <a:prstGeom prst="wedgeRoundRectCallout">
            <a:avLst>
              <a:gd name="adj1" fmla="val 5406"/>
              <a:gd name="adj2" fmla="val 10018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161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6" name="Rounded Rectangular Callout 25"/>
          <p:cNvSpPr/>
          <p:nvPr/>
        </p:nvSpPr>
        <p:spPr bwMode="auto">
          <a:xfrm flipH="1">
            <a:off x="446307" y="5484971"/>
            <a:ext cx="3069011" cy="510778"/>
          </a:xfrm>
          <a:prstGeom prst="wedgeRoundRectCallout">
            <a:avLst>
              <a:gd name="adj1" fmla="val 8098"/>
              <a:gd name="adj2" fmla="val -24928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buy that hat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46156" y="4606803"/>
            <a:ext cx="1398588" cy="1553106"/>
            <a:chOff x="6977856" y="1516623"/>
            <a:chExt cx="1398588" cy="1553106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36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856" y="1516623"/>
              <a:ext cx="1398588" cy="955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Snip Single Corner Rectangle 36"/>
            <p:cNvSpPr/>
            <p:nvPr/>
          </p:nvSpPr>
          <p:spPr bwMode="auto">
            <a:xfrm>
              <a:off x="7128361" y="2567881"/>
              <a:ext cx="1097578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 BTC</a:t>
              </a:r>
            </a:p>
          </p:txBody>
        </p: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6F1EC1CA-9BB9-E6BA-E1A6-57E1A2366A6E}"/>
              </a:ext>
            </a:extLst>
          </p:cNvPr>
          <p:cNvGrpSpPr>
            <a:grpSpLocks/>
          </p:cNvGrpSpPr>
          <p:nvPr/>
        </p:nvGrpSpPr>
        <p:grpSpPr bwMode="auto">
          <a:xfrm>
            <a:off x="1134510" y="3095128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777BDC1C-BCE0-F9DD-9CE2-A112CA587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83D1B0F2-C2E0-996C-57B8-B665DFAC9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536C36B3-947C-2CB9-142F-2CC7713FB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515FB779-D203-FA99-4F2B-97AE3F325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87A9E782-A65B-DE64-C6E1-3FA8BAE0D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799071DA-5F30-90FF-2CBB-57E24BE65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69121719-6842-310E-44BB-7D8626F0F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ED2EB4E2-452F-D646-DAC8-97730A2CF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03D08811-9D3A-E902-2E03-5E6A440BB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794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5" name="Wave 34"/>
          <p:cNvSpPr/>
          <p:nvPr/>
        </p:nvSpPr>
        <p:spPr bwMode="auto">
          <a:xfrm>
            <a:off x="4673600" y="2324406"/>
            <a:ext cx="1612900" cy="182121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33920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2861787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213600" y="2668349"/>
            <a:ext cx="927100" cy="777252"/>
            <a:chOff x="2832100" y="3934449"/>
            <a:chExt cx="927100" cy="777252"/>
          </a:xfrm>
        </p:grpSpPr>
        <p:pic>
          <p:nvPicPr>
            <p:cNvPr id="4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ounded Rectangle 4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008907BB-EFCC-3C91-33FD-0E5397467C9D}"/>
              </a:ext>
            </a:extLst>
          </p:cNvPr>
          <p:cNvGrpSpPr>
            <a:grpSpLocks/>
          </p:cNvGrpSpPr>
          <p:nvPr/>
        </p:nvGrpSpPr>
        <p:grpSpPr bwMode="auto">
          <a:xfrm>
            <a:off x="1134510" y="3095128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C0C31D87-634A-218A-1D03-48F034668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E22FA9A6-8BA0-2269-183A-662EB343D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86334CDC-B3FD-AB04-E1B0-4BF56E639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1EDCDCE9-0C54-1076-6037-45F13FA4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4827DAE8-D805-6DC9-7C14-2B0D2CA7B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18F03B42-18BC-C55A-9D0B-1F1798D6C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B1AF8405-38C6-419A-F834-E54BE867D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26EC56D-A65F-7461-99CB-B8901D0D7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3C01B9BE-617D-9906-9690-CAB7D207F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01178-2430-496C-8E44-ADB5C0EE29D1}"/>
              </a:ext>
            </a:extLst>
          </p:cNvPr>
          <p:cNvGrpSpPr/>
          <p:nvPr/>
        </p:nvGrpSpPr>
        <p:grpSpPr>
          <a:xfrm>
            <a:off x="7346156" y="4606803"/>
            <a:ext cx="1398588" cy="1553106"/>
            <a:chOff x="6977856" y="1516623"/>
            <a:chExt cx="1398588" cy="1553106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43" name="Picture 28" descr="Image result for blue fedora clipart">
              <a:extLst>
                <a:ext uri="{FF2B5EF4-FFF2-40B4-BE49-F238E27FC236}">
                  <a16:creationId xmlns:a16="http://schemas.microsoft.com/office/drawing/2014/main" id="{0D6C070D-79A4-4EE3-B0DC-C4F867CD2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856" y="1516623"/>
              <a:ext cx="1398588" cy="955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Snip Single Corner Rectangle 36">
              <a:extLst>
                <a:ext uri="{FF2B5EF4-FFF2-40B4-BE49-F238E27FC236}">
                  <a16:creationId xmlns:a16="http://schemas.microsoft.com/office/drawing/2014/main" id="{3BD55333-521E-458C-8B1F-D3AA1A4B9824}"/>
                </a:ext>
              </a:extLst>
            </p:cNvPr>
            <p:cNvSpPr/>
            <p:nvPr/>
          </p:nvSpPr>
          <p:spPr bwMode="auto">
            <a:xfrm>
              <a:off x="7128361" y="2567881"/>
              <a:ext cx="1097578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 BTC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291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 Sees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Wave 34"/>
          <p:cNvSpPr/>
          <p:nvPr/>
        </p:nvSpPr>
        <p:spPr bwMode="auto">
          <a:xfrm>
            <a:off x="4673600" y="2324406"/>
            <a:ext cx="1612900" cy="182121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33920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2861787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213600" y="2668349"/>
            <a:ext cx="927100" cy="777252"/>
            <a:chOff x="2832100" y="3934449"/>
            <a:chExt cx="927100" cy="777252"/>
          </a:xfrm>
        </p:grpSpPr>
        <p:pic>
          <p:nvPicPr>
            <p:cNvPr id="4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ounded Rectangle 4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572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 Sees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5" name="Wave 34"/>
          <p:cNvSpPr/>
          <p:nvPr/>
        </p:nvSpPr>
        <p:spPr bwMode="auto">
          <a:xfrm>
            <a:off x="4673600" y="2324406"/>
            <a:ext cx="1612900" cy="182121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33920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2861787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17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264627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ular Callout 17"/>
          <p:cNvSpPr/>
          <p:nvPr/>
        </p:nvSpPr>
        <p:spPr bwMode="auto">
          <a:xfrm flipH="1">
            <a:off x="899952" y="4973359"/>
            <a:ext cx="4655197" cy="919401"/>
          </a:xfrm>
          <a:prstGeom prst="wedgeRoundRectCallout">
            <a:avLst>
              <a:gd name="adj1" fmla="val 30923"/>
              <a:gd name="adj2" fmla="val -1593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two addresses probably controlled by same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party!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2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2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13600" y="2668349"/>
            <a:ext cx="927100" cy="777252"/>
            <a:chOff x="2832100" y="3934449"/>
            <a:chExt cx="927100" cy="777252"/>
          </a:xfrm>
        </p:grpSpPr>
        <p:pic>
          <p:nvPicPr>
            <p:cNvPr id="26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ounded Rectangle 31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721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Rewind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6" name="Rounded Rectangular Callout 25"/>
          <p:cNvSpPr/>
          <p:nvPr/>
        </p:nvSpPr>
        <p:spPr bwMode="auto">
          <a:xfrm flipH="1">
            <a:off x="566891" y="5484972"/>
            <a:ext cx="2827853" cy="510778"/>
          </a:xfrm>
          <a:prstGeom prst="wedgeRoundRectCallout">
            <a:avLst>
              <a:gd name="adj1" fmla="val 9041"/>
              <a:gd name="adj2" fmla="val -26918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like that hat better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78793" y="4627910"/>
            <a:ext cx="1351280" cy="1553851"/>
            <a:chOff x="7278793" y="4623677"/>
            <a:chExt cx="1351280" cy="1553851"/>
          </a:xfrm>
        </p:grpSpPr>
        <p:sp>
          <p:nvSpPr>
            <p:cNvPr id="38" name="Snip Single Corner Rectangle 37"/>
            <p:cNvSpPr/>
            <p:nvPr/>
          </p:nvSpPr>
          <p:spPr bwMode="auto">
            <a:xfrm>
              <a:off x="7278793" y="5675680"/>
              <a:ext cx="1351280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 BTC</a:t>
              </a:r>
            </a:p>
          </p:txBody>
        </p:sp>
        <p:pic>
          <p:nvPicPr>
            <p:cNvPr id="39" name="Picture 8" descr="Blue Hard Hat Clip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976" y="4623677"/>
              <a:ext cx="1240915" cy="955504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144289B4-5BFD-72D8-1E23-23C3D2252F09}"/>
              </a:ext>
            </a:extLst>
          </p:cNvPr>
          <p:cNvGrpSpPr>
            <a:grpSpLocks/>
          </p:cNvGrpSpPr>
          <p:nvPr/>
        </p:nvGrpSpPr>
        <p:grpSpPr bwMode="auto">
          <a:xfrm>
            <a:off x="1134510" y="3095128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F261DAA1-D9A6-4C42-A952-8AB5EC2FF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E58BB147-FF38-590A-0BB8-D065D1CD8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65FB255C-6206-0CF9-9BCC-0D7F4DF9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4CEC2407-47C9-99A7-8E2B-A69F3E428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6781C1C6-6CDE-28D4-BB63-D2018C8DA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F7985198-2821-052E-62A2-AE9715EBF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3FB507CA-C034-9CB5-39F5-C2EFCBA96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7DFE9B52-7FCB-A0EA-279E-787DD5EA7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B582BDA3-5854-B6B7-0210-5F9442FA8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72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D69B-23FB-DF5C-A31F-179C2086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Is Bitcoin Really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Secure &amp; Anonymous?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405CEE-7593-0DD1-94E0-B05F004C0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03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96E10442-3916-4141-82B7-93BC48A48D95}"/>
              </a:ext>
            </a:extLst>
          </p:cNvPr>
          <p:cNvGrpSpPr/>
          <p:nvPr/>
        </p:nvGrpSpPr>
        <p:grpSpPr>
          <a:xfrm>
            <a:off x="7278793" y="4623677"/>
            <a:ext cx="1351280" cy="1553851"/>
            <a:chOff x="7278793" y="4623677"/>
            <a:chExt cx="1351280" cy="1553851"/>
          </a:xfrm>
        </p:grpSpPr>
        <p:sp>
          <p:nvSpPr>
            <p:cNvPr id="52" name="Snip Single Corner Rectangle 37">
              <a:extLst>
                <a:ext uri="{FF2B5EF4-FFF2-40B4-BE49-F238E27FC236}">
                  <a16:creationId xmlns:a16="http://schemas.microsoft.com/office/drawing/2014/main" id="{58F7A8EE-3F38-4679-A072-276DD917A85F}"/>
                </a:ext>
              </a:extLst>
            </p:cNvPr>
            <p:cNvSpPr/>
            <p:nvPr/>
          </p:nvSpPr>
          <p:spPr bwMode="auto">
            <a:xfrm>
              <a:off x="7278793" y="5675680"/>
              <a:ext cx="1351280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 BTC</a:t>
              </a:r>
            </a:p>
          </p:txBody>
        </p:sp>
        <p:pic>
          <p:nvPicPr>
            <p:cNvPr id="53" name="Picture 8" descr="Blue Hard Hat Clip Art">
              <a:extLst>
                <a:ext uri="{FF2B5EF4-FFF2-40B4-BE49-F238E27FC236}">
                  <a16:creationId xmlns:a16="http://schemas.microsoft.com/office/drawing/2014/main" id="{095703DD-3B52-4ACC-A2AC-05DE448C0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976" y="4623677"/>
              <a:ext cx="1240915" cy="955504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7213600" y="4120322"/>
            <a:ext cx="1117600" cy="777252"/>
            <a:chOff x="2832100" y="3934449"/>
            <a:chExt cx="1117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117600" cy="777252"/>
            </a:xfrm>
            <a:prstGeom prst="roundRect">
              <a:avLst/>
            </a:prstGeom>
            <a:grp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Change Comes from Within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5" name="Wave 34"/>
          <p:cNvSpPr/>
          <p:nvPr/>
        </p:nvSpPr>
        <p:spPr bwMode="auto">
          <a:xfrm>
            <a:off x="4673600" y="2146300"/>
            <a:ext cx="16129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42683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3256309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13600" y="3062871"/>
            <a:ext cx="1117600" cy="777252"/>
            <a:chOff x="7213600" y="3062871"/>
            <a:chExt cx="1117600" cy="777252"/>
          </a:xfrm>
        </p:grpSpPr>
        <p:pic>
          <p:nvPicPr>
            <p:cNvPr id="4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400" y="3196622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ounded Rectangle 40"/>
            <p:cNvSpPr/>
            <p:nvPr/>
          </p:nvSpPr>
          <p:spPr bwMode="auto">
            <a:xfrm>
              <a:off x="7213600" y="3062871"/>
              <a:ext cx="1117600" cy="777252"/>
            </a:xfrm>
            <a:prstGeom prst="roundRect">
              <a:avLst/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</a:t>
              </a:r>
            </a:p>
          </p:txBody>
        </p:sp>
      </p:grpSp>
      <p:sp>
        <p:nvSpPr>
          <p:cNvPr id="46" name="Right Arrow 45"/>
          <p:cNvSpPr/>
          <p:nvPr/>
        </p:nvSpPr>
        <p:spPr bwMode="auto">
          <a:xfrm>
            <a:off x="6489700" y="431376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7" name="Group 14">
            <a:extLst>
              <a:ext uri="{FF2B5EF4-FFF2-40B4-BE49-F238E27FC236}">
                <a16:creationId xmlns:a16="http://schemas.microsoft.com/office/drawing/2014/main" id="{2F3EE6B2-13B2-6C00-8A2E-56A0C107A436}"/>
              </a:ext>
            </a:extLst>
          </p:cNvPr>
          <p:cNvGrpSpPr>
            <a:grpSpLocks/>
          </p:cNvGrpSpPr>
          <p:nvPr/>
        </p:nvGrpSpPr>
        <p:grpSpPr bwMode="auto">
          <a:xfrm>
            <a:off x="1134510" y="3095128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2C5F32FA-7B4A-688B-419C-9B4B6FF5F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017942C9-D596-2A16-CBCD-01D051AE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D2561413-7229-A928-95BF-465497D1E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E4D4C27C-7859-3C1B-EE0C-B22F4E1DC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4ED20BFE-68FF-BDDD-2894-2A74BFB45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51C2EBEF-7337-C912-D2AF-7567C2DB8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663EB9C8-630F-5181-E915-6B84EDC4C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F81BE832-DE8E-547B-EC8A-19C043049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8AE4B0FA-23F1-E3CB-59A6-5058D30BE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599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213600" y="4120322"/>
            <a:ext cx="1117600" cy="777252"/>
            <a:chOff x="2832100" y="3934449"/>
            <a:chExt cx="1117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117600" cy="777252"/>
            </a:xfrm>
            <a:prstGeom prst="roundRect">
              <a:avLst/>
            </a:prstGeom>
            <a:grp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 Sees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5" name="Wave 34"/>
          <p:cNvSpPr/>
          <p:nvPr/>
        </p:nvSpPr>
        <p:spPr bwMode="auto">
          <a:xfrm>
            <a:off x="4673600" y="2146300"/>
            <a:ext cx="16129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42683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3256309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6489700" y="431376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213600" y="3062871"/>
            <a:ext cx="1117600" cy="777252"/>
            <a:chOff x="7213600" y="3062871"/>
            <a:chExt cx="1117600" cy="777252"/>
          </a:xfrm>
        </p:grpSpPr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400" y="3196622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ounded Rectangle 50"/>
            <p:cNvSpPr/>
            <p:nvPr/>
          </p:nvSpPr>
          <p:spPr bwMode="auto">
            <a:xfrm>
              <a:off x="7213600" y="3062871"/>
              <a:ext cx="11176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339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 Sees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5" name="Wave 34"/>
          <p:cNvSpPr/>
          <p:nvPr/>
        </p:nvSpPr>
        <p:spPr bwMode="auto">
          <a:xfrm>
            <a:off x="4673600" y="2146300"/>
            <a:ext cx="16129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42683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3256309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6489700" y="431376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1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9" y="2594827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21"/>
          <p:cNvSpPr/>
          <p:nvPr/>
        </p:nvSpPr>
        <p:spPr bwMode="auto">
          <a:xfrm flipH="1">
            <a:off x="802951" y="5303559"/>
            <a:ext cx="4655197" cy="919401"/>
          </a:xfrm>
          <a:prstGeom prst="wedgeRoundRectCallout">
            <a:avLst>
              <a:gd name="adj1" fmla="val 30923"/>
              <a:gd name="adj2" fmla="val -1593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of those outputs is change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the inputs’ owner!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213600" y="4120322"/>
            <a:ext cx="1117600" cy="777252"/>
            <a:chOff x="2832100" y="3934449"/>
            <a:chExt cx="1117600" cy="777252"/>
          </a:xfrm>
          <a:solidFill>
            <a:schemeClr val="bg1"/>
          </a:solidFill>
        </p:grpSpPr>
        <p:sp>
          <p:nvSpPr>
            <p:cNvPr id="24" name="Rounded Rectangle 23"/>
            <p:cNvSpPr/>
            <p:nvPr/>
          </p:nvSpPr>
          <p:spPr bwMode="auto">
            <a:xfrm>
              <a:off x="2832100" y="3934449"/>
              <a:ext cx="1117600" cy="777252"/>
            </a:xfrm>
            <a:prstGeom prst="roundRect">
              <a:avLst/>
            </a:prstGeom>
            <a:grp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2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ounded Rectangle 27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4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ounded Rectangle 4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13600" y="3062871"/>
            <a:ext cx="1117600" cy="777252"/>
            <a:chOff x="7213600" y="3062871"/>
            <a:chExt cx="1117600" cy="777252"/>
          </a:xfrm>
        </p:grpSpPr>
        <p:pic>
          <p:nvPicPr>
            <p:cNvPr id="5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400" y="3196622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Rounded Rectangle 53"/>
            <p:cNvSpPr/>
            <p:nvPr/>
          </p:nvSpPr>
          <p:spPr bwMode="auto">
            <a:xfrm>
              <a:off x="7213600" y="3062871"/>
              <a:ext cx="11176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49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 Sees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5" name="Wave 34"/>
          <p:cNvSpPr/>
          <p:nvPr/>
        </p:nvSpPr>
        <p:spPr bwMode="auto">
          <a:xfrm>
            <a:off x="4673600" y="2146300"/>
            <a:ext cx="16129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013200" y="2443868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013200" y="4268342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489700" y="3256309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6489700" y="431376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1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9" y="2594827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21"/>
          <p:cNvSpPr/>
          <p:nvPr/>
        </p:nvSpPr>
        <p:spPr bwMode="auto">
          <a:xfrm flipH="1">
            <a:off x="1218875" y="891815"/>
            <a:ext cx="5588649" cy="919401"/>
          </a:xfrm>
          <a:prstGeom prst="wedgeRoundRectCallout">
            <a:avLst>
              <a:gd name="adj1" fmla="val 38749"/>
              <a:gd name="adj2" fmla="val 15831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early wallets would always put the change in the same position, LOL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213600" y="4120322"/>
            <a:ext cx="1117600" cy="777252"/>
            <a:chOff x="2832100" y="3934449"/>
            <a:chExt cx="1117600" cy="777252"/>
          </a:xfrm>
          <a:solidFill>
            <a:schemeClr val="bg1"/>
          </a:solidFill>
        </p:grpSpPr>
        <p:sp>
          <p:nvSpPr>
            <p:cNvPr id="24" name="Rounded Rectangle 23"/>
            <p:cNvSpPr/>
            <p:nvPr/>
          </p:nvSpPr>
          <p:spPr bwMode="auto">
            <a:xfrm>
              <a:off x="2832100" y="3934449"/>
              <a:ext cx="1117600" cy="777252"/>
            </a:xfrm>
            <a:prstGeom prst="roundRect">
              <a:avLst/>
            </a:prstGeom>
            <a:grp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2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ounded Rectangle 27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4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ounded Rectangle 4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213600" y="3062871"/>
            <a:ext cx="1117600" cy="777252"/>
            <a:chOff x="7213600" y="3062871"/>
            <a:chExt cx="1117600" cy="777252"/>
          </a:xfrm>
        </p:grpSpPr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400" y="3196622"/>
              <a:ext cx="509751" cy="5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ounded Rectangle 50"/>
            <p:cNvSpPr/>
            <p:nvPr/>
          </p:nvSpPr>
          <p:spPr bwMode="auto">
            <a:xfrm>
              <a:off x="7213600" y="3062871"/>
              <a:ext cx="11176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712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Working Backwards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cxnSp>
        <p:nvCxnSpPr>
          <p:cNvPr id="19" name="Curved Connector 18"/>
          <p:cNvCxnSpPr/>
          <p:nvPr/>
        </p:nvCxnSpPr>
        <p:spPr bwMode="auto">
          <a:xfrm rot="16200000" flipH="1">
            <a:off x="3848099" y="1422400"/>
            <a:ext cx="272225" cy="2191575"/>
          </a:xfrm>
          <a:prstGeom prst="curvedConnector4">
            <a:avLst>
              <a:gd name="adj1" fmla="val -83975"/>
              <a:gd name="adj2" fmla="val 51612"/>
            </a:avLst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>
            <a:off x="4051301" y="2863025"/>
            <a:ext cx="1137475" cy="1061275"/>
          </a:xfrm>
          <a:prstGeom prst="curvedConnector3">
            <a:avLst>
              <a:gd name="adj1" fmla="val 50000"/>
            </a:avLst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5" name="Curved Connector 24"/>
          <p:cNvCxnSpPr/>
          <p:nvPr/>
        </p:nvCxnSpPr>
        <p:spPr bwMode="auto">
          <a:xfrm rot="16200000" flipH="1">
            <a:off x="5295900" y="3162299"/>
            <a:ext cx="1651001" cy="1117599"/>
          </a:xfrm>
          <a:prstGeom prst="curvedConnector3">
            <a:avLst>
              <a:gd name="adj1" fmla="val 50000"/>
            </a:avLst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Curved Connector 27"/>
          <p:cNvCxnSpPr/>
          <p:nvPr/>
        </p:nvCxnSpPr>
        <p:spPr bwMode="auto">
          <a:xfrm rot="5400000" flipH="1">
            <a:off x="5092700" y="3541650"/>
            <a:ext cx="584200" cy="2249550"/>
          </a:xfrm>
          <a:prstGeom prst="curvedConnector3">
            <a:avLst>
              <a:gd name="adj1" fmla="val -51228"/>
            </a:avLst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1" name="Curved Connector 30"/>
          <p:cNvCxnSpPr/>
          <p:nvPr/>
        </p:nvCxnSpPr>
        <p:spPr bwMode="auto">
          <a:xfrm rot="5400000">
            <a:off x="4038601" y="3142425"/>
            <a:ext cx="654875" cy="4287075"/>
          </a:xfrm>
          <a:prstGeom prst="curvedConnector2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Curved Connector 33"/>
          <p:cNvCxnSpPr/>
          <p:nvPr/>
        </p:nvCxnSpPr>
        <p:spPr bwMode="auto">
          <a:xfrm rot="10800000">
            <a:off x="876300" y="3657600"/>
            <a:ext cx="2971800" cy="546100"/>
          </a:xfrm>
          <a:prstGeom prst="curvedConnector2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pic>
        <p:nvPicPr>
          <p:cNvPr id="23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76" y="4470875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9" y="2399424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75" y="3961124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48" y="5358524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263311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3211347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Image result for hacker hoo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51" y="1890894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ular Callout 32"/>
          <p:cNvSpPr/>
          <p:nvPr/>
        </p:nvSpPr>
        <p:spPr bwMode="auto">
          <a:xfrm flipH="1">
            <a:off x="2948149" y="971492"/>
            <a:ext cx="4071177" cy="919401"/>
          </a:xfrm>
          <a:prstGeom prst="wedgeRoundRectCallout">
            <a:avLst>
              <a:gd name="adj1" fmla="val -51467"/>
              <a:gd name="adj2" fmla="val 11410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Many such addresses can be linked to a single party!</a:t>
            </a:r>
          </a:p>
        </p:txBody>
      </p:sp>
    </p:spTree>
    <p:extLst>
      <p:ext uri="{BB962C8B-B14F-4D97-AF65-F5344CB8AC3E}">
        <p14:creationId xmlns:p14="http://schemas.microsoft.com/office/powerpoint/2010/main" val="17779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695">
            <a:off x="-74578" y="769297"/>
            <a:ext cx="8749460" cy="1039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117658" y="2358022"/>
            <a:ext cx="68403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heuristics to link bitcoin transactions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117658" y="4129088"/>
            <a:ext cx="25523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“idioms of use”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117658" y="3199105"/>
            <a:ext cx="258436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scale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17658" y="5072587"/>
            <a:ext cx="72202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change sent to newly minted address…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17658" y="6077954"/>
            <a:ext cx="50658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Merchant address seen before</a:t>
            </a:r>
          </a:p>
        </p:txBody>
      </p:sp>
    </p:spTree>
    <p:extLst>
      <p:ext uri="{BB962C8B-B14F-4D97-AF65-F5344CB8AC3E}">
        <p14:creationId xmlns:p14="http://schemas.microsoft.com/office/powerpoint/2010/main" val="40135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Re-Identification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79932" y="1837322"/>
            <a:ext cx="71609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connect addresses with institutions?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529026" y="3519488"/>
            <a:ext cx="27863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mining pool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1529026" y="2678405"/>
            <a:ext cx="157440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stuff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29026" y="4360571"/>
            <a:ext cx="38635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wallet services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529026" y="5201654"/>
            <a:ext cx="32447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gambling sites</a:t>
            </a:r>
          </a:p>
        </p:txBody>
      </p:sp>
    </p:spTree>
    <p:extLst>
      <p:ext uri="{BB962C8B-B14F-4D97-AF65-F5344CB8AC3E}">
        <p14:creationId xmlns:p14="http://schemas.microsoft.com/office/powerpoint/2010/main" val="42149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47763"/>
            <a:ext cx="65722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778177" y="768714"/>
            <a:ext cx="37240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Meiklejohn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411593" y="5553866"/>
            <a:ext cx="54232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Clusters, color-coded by industry</a:t>
            </a:r>
          </a:p>
        </p:txBody>
      </p:sp>
    </p:spTree>
    <p:extLst>
      <p:ext uri="{BB962C8B-B14F-4D97-AF65-F5344CB8AC3E}">
        <p14:creationId xmlns:p14="http://schemas.microsoft.com/office/powerpoint/2010/main" val="29761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Linking to Real-World People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734712" y="3519488"/>
            <a:ext cx="27296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“Dusting Attack”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734712" y="2678405"/>
            <a:ext cx="316304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transactions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34712" y="4360571"/>
            <a:ext cx="36808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AML/KYC compliance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734712" y="5201654"/>
            <a:ext cx="666079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Carelessness: </a:t>
            </a:r>
          </a:p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request donations to static address</a:t>
            </a:r>
          </a:p>
        </p:txBody>
      </p:sp>
    </p:spTree>
    <p:extLst>
      <p:ext uri="{BB962C8B-B14F-4D97-AF65-F5344CB8AC3E}">
        <p14:creationId xmlns:p14="http://schemas.microsoft.com/office/powerpoint/2010/main" val="401329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 bwMode="auto">
          <a:xfrm flipH="1">
            <a:off x="3150727" y="2417017"/>
            <a:ext cx="1312365" cy="510778"/>
          </a:xfrm>
          <a:prstGeom prst="wedgeRoundRectCallout">
            <a:avLst>
              <a:gd name="adj1" fmla="val 114147"/>
              <a:gd name="adj2" fmla="val -17431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Airdrop!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3203660" y="3994232"/>
            <a:ext cx="1209146" cy="1189037"/>
            <a:chOff x="1584" y="816"/>
            <a:chExt cx="914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" name="Freeform 15">
              <a:extLst>
                <a:ext uri="{FF2B5EF4-FFF2-40B4-BE49-F238E27FC236}">
                  <a16:creationId xmlns:a16="http://schemas.microsoft.com/office/drawing/2014/main" id="{1BB3A5E8-4B52-D3AF-027C-017F45691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" name="Freeform 21">
              <a:extLst>
                <a:ext uri="{FF2B5EF4-FFF2-40B4-BE49-F238E27FC236}">
                  <a16:creationId xmlns:a16="http://schemas.microsoft.com/office/drawing/2014/main" id="{E6B039F2-5CC3-2F5F-6B48-1FB2B5669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D75A2B1F-0CD5-DC81-6500-9319FA16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186B64AF-CCE1-BBD8-7B69-06EEA9C9D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28" name="Group 14"/>
          <p:cNvGrpSpPr>
            <a:grpSpLocks/>
          </p:cNvGrpSpPr>
          <p:nvPr/>
        </p:nvGrpSpPr>
        <p:grpSpPr bwMode="auto">
          <a:xfrm>
            <a:off x="52610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BF33A4DF-04BA-37C8-8E65-DA4282A0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B217F1BC-5710-5D31-3706-9D2874288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82E2649B-7C5D-8085-7895-452120DB6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43" name="Rounded Rectangular Callout 16">
            <a:extLst>
              <a:ext uri="{FF2B5EF4-FFF2-40B4-BE49-F238E27FC236}">
                <a16:creationId xmlns:a16="http://schemas.microsoft.com/office/drawing/2014/main" id="{1F144328-846A-451B-81DE-7536D73C06AE}"/>
              </a:ext>
            </a:extLst>
          </p:cNvPr>
          <p:cNvSpPr/>
          <p:nvPr/>
        </p:nvSpPr>
        <p:spPr bwMode="auto">
          <a:xfrm flipH="1">
            <a:off x="2571859" y="3329549"/>
            <a:ext cx="822502" cy="510778"/>
          </a:xfrm>
          <a:prstGeom prst="wedgeRoundRectCallout">
            <a:avLst>
              <a:gd name="adj1" fmla="val 123316"/>
              <a:gd name="adj2" fmla="val 7576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Yay!</a:t>
            </a:r>
          </a:p>
        </p:txBody>
      </p:sp>
      <p:sp>
        <p:nvSpPr>
          <p:cNvPr id="44" name="Rounded Rectangular Callout 16">
            <a:extLst>
              <a:ext uri="{FF2B5EF4-FFF2-40B4-BE49-F238E27FC236}">
                <a16:creationId xmlns:a16="http://schemas.microsoft.com/office/drawing/2014/main" id="{4F46DD56-88B9-4014-8CA2-E974AF029B60}"/>
              </a:ext>
            </a:extLst>
          </p:cNvPr>
          <p:cNvSpPr/>
          <p:nvPr/>
        </p:nvSpPr>
        <p:spPr bwMode="auto">
          <a:xfrm flipH="1">
            <a:off x="4762485" y="3329549"/>
            <a:ext cx="822502" cy="510778"/>
          </a:xfrm>
          <a:prstGeom prst="wedgeRoundRectCallout">
            <a:avLst>
              <a:gd name="adj1" fmla="val 123316"/>
              <a:gd name="adj2" fmla="val 7576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Yay!</a:t>
            </a:r>
          </a:p>
        </p:txBody>
      </p:sp>
      <p:sp>
        <p:nvSpPr>
          <p:cNvPr id="45" name="Rounded Rectangular Callout 16">
            <a:extLst>
              <a:ext uri="{FF2B5EF4-FFF2-40B4-BE49-F238E27FC236}">
                <a16:creationId xmlns:a16="http://schemas.microsoft.com/office/drawing/2014/main" id="{C704C625-429A-4571-9EDB-52C3AC40727C}"/>
              </a:ext>
            </a:extLst>
          </p:cNvPr>
          <p:cNvSpPr/>
          <p:nvPr/>
        </p:nvSpPr>
        <p:spPr bwMode="auto">
          <a:xfrm flipH="1">
            <a:off x="6683198" y="3329549"/>
            <a:ext cx="822502" cy="510778"/>
          </a:xfrm>
          <a:prstGeom prst="wedgeRoundRectCallout">
            <a:avLst>
              <a:gd name="adj1" fmla="val 123316"/>
              <a:gd name="adj2" fmla="val 7576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Yay!</a:t>
            </a:r>
          </a:p>
        </p:txBody>
      </p:sp>
    </p:spTree>
    <p:extLst>
      <p:ext uri="{BB962C8B-B14F-4D97-AF65-F5344CB8AC3E}">
        <p14:creationId xmlns:p14="http://schemas.microsoft.com/office/powerpoint/2010/main" val="9450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F9A03C-680D-44EB-A37A-45D1BB83B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NYC Couple Arrested With Over $6 Billion In Stolen Bitcoin">
            <a:extLst>
              <a:ext uri="{FF2B5EF4-FFF2-40B4-BE49-F238E27FC236}">
                <a16:creationId xmlns:a16="http://schemas.microsoft.com/office/drawing/2014/main" id="{A0EB4CD0-5B09-4C7C-A8F4-3A7767D4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64" y="828076"/>
            <a:ext cx="9769328" cy="520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19DCAB-A6D2-40CD-A105-0D652871142C}"/>
              </a:ext>
            </a:extLst>
          </p:cNvPr>
          <p:cNvSpPr txBox="1"/>
          <p:nvPr/>
        </p:nvSpPr>
        <p:spPr bwMode="auto">
          <a:xfrm>
            <a:off x="524279" y="4612933"/>
            <a:ext cx="30027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Ilya Lichtenstein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9F599-9C97-4EAB-B202-C1F23F691CCB}"/>
              </a:ext>
            </a:extLst>
          </p:cNvPr>
          <p:cNvSpPr txBox="1"/>
          <p:nvPr/>
        </p:nvSpPr>
        <p:spPr bwMode="auto">
          <a:xfrm>
            <a:off x="5157368" y="4566767"/>
            <a:ext cx="29225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Heather Morgan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5F70900-A8D3-43BC-A301-C31F7DDAEA61}"/>
              </a:ext>
            </a:extLst>
          </p:cNvPr>
          <p:cNvSpPr txBox="1"/>
          <p:nvPr/>
        </p:nvSpPr>
        <p:spPr bwMode="auto">
          <a:xfrm>
            <a:off x="524279" y="5599037"/>
            <a:ext cx="3876805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Founder, Y-Combinator funded startup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2949D-5430-4382-9EB6-A6D132E57115}"/>
              </a:ext>
            </a:extLst>
          </p:cNvPr>
          <p:cNvSpPr txBox="1"/>
          <p:nvPr/>
        </p:nvSpPr>
        <p:spPr bwMode="auto">
          <a:xfrm>
            <a:off x="5157368" y="5271720"/>
            <a:ext cx="28552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Writer for Forbes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CCA59-C92F-43E4-9BA9-ECD951D42C17}"/>
              </a:ext>
            </a:extLst>
          </p:cNvPr>
          <p:cNvSpPr txBox="1"/>
          <p:nvPr/>
        </p:nvSpPr>
        <p:spPr bwMode="auto">
          <a:xfrm>
            <a:off x="5157368" y="5976673"/>
            <a:ext cx="26113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Tik-Tok Rapper</a:t>
            </a:r>
          </a:p>
        </p:txBody>
      </p:sp>
    </p:spTree>
    <p:extLst>
      <p:ext uri="{BB962C8B-B14F-4D97-AF65-F5344CB8AC3E}">
        <p14:creationId xmlns:p14="http://schemas.microsoft.com/office/powerpoint/2010/main" val="10166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ight Arrow 37"/>
          <p:cNvSpPr/>
          <p:nvPr/>
        </p:nvSpPr>
        <p:spPr bwMode="auto">
          <a:xfrm rot="4688138">
            <a:off x="986602" y="2951592"/>
            <a:ext cx="1226990" cy="566666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2723747">
            <a:off x="1823158" y="2913319"/>
            <a:ext cx="2082712" cy="566666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536592">
            <a:off x="2277696" y="2609785"/>
            <a:ext cx="3029843" cy="566666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975060" y="1867649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4" name="Rounded Rectangle 43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4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5" name="Group 44"/>
          <p:cNvGrpSpPr/>
          <p:nvPr/>
        </p:nvGrpSpPr>
        <p:grpSpPr>
          <a:xfrm>
            <a:off x="2443411" y="2893118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4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8" name="Group 47"/>
          <p:cNvGrpSpPr/>
          <p:nvPr/>
        </p:nvGrpSpPr>
        <p:grpSpPr>
          <a:xfrm>
            <a:off x="358757" y="2756207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1" name="TextBox 50"/>
          <p:cNvSpPr txBox="1"/>
          <p:nvPr/>
        </p:nvSpPr>
        <p:spPr bwMode="auto">
          <a:xfrm>
            <a:off x="3291697" y="5442954"/>
            <a:ext cx="446628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everyone a tiny sum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(each to a unique address)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38BFAA4D-BF8F-7CEB-5832-9C04EC377F30}"/>
              </a:ext>
            </a:extLst>
          </p:cNvPr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849404FE-FEB8-91D2-6D87-0F9F572C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04A5ACF-B5C8-5603-AD0C-F66136BBA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8E396262-CF15-3781-2518-5B20EF6E8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797ADD8-2AAF-7E61-6547-FA0CCB760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535F1A8B-0BAE-E962-438D-A41BBAB0D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E67818C9-E600-8E00-5746-D3D883E0A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D31EE4B4-AA97-F27D-87F5-48637D228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7C3AF0B1-3741-815F-C72C-B590692F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918D70CB-8561-7DA6-C4B1-BCB074A76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58" name="Group 14">
            <a:extLst>
              <a:ext uri="{FF2B5EF4-FFF2-40B4-BE49-F238E27FC236}">
                <a16:creationId xmlns:a16="http://schemas.microsoft.com/office/drawing/2014/main" id="{41BEB0DD-23AE-491A-9358-6F2530B62D9E}"/>
              </a:ext>
            </a:extLst>
          </p:cNvPr>
          <p:cNvGrpSpPr>
            <a:grpSpLocks/>
          </p:cNvGrpSpPr>
          <p:nvPr/>
        </p:nvGrpSpPr>
        <p:grpSpPr bwMode="auto">
          <a:xfrm>
            <a:off x="3203660" y="3994232"/>
            <a:ext cx="1209146" cy="1189037"/>
            <a:chOff x="1584" y="816"/>
            <a:chExt cx="914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A43679C8-3764-7793-EE3C-4AD745844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D324ADE8-E06B-01A5-C750-CCB2EBB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A13F2A55-6714-6896-BC5E-C91DE2F5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73E68BD7-DADD-9272-D198-D091C0A2B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81641C92-2AF3-4DA2-DBAD-1866CC6DF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F64FAD85-74B5-726D-D6FF-875505426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D2F28203-0996-53A6-1773-8111DBD6D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5405C556-195F-153C-5238-2550F2BE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9143EA16-07DF-861D-9C33-02ABFA6C7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D49A10F2-5BDE-7750-E5F0-E63DF3DF6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33339987-1C87-98E4-A2D1-7015231A0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5856535D-3371-032A-1E1F-12B14B22D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D64BC3A1-5DE3-01DA-2DA6-A020E019F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72" name="Group 14">
            <a:extLst>
              <a:ext uri="{FF2B5EF4-FFF2-40B4-BE49-F238E27FC236}">
                <a16:creationId xmlns:a16="http://schemas.microsoft.com/office/drawing/2014/main" id="{F2767D83-99A9-BC13-E7DC-D03BCF823E7E}"/>
              </a:ext>
            </a:extLst>
          </p:cNvPr>
          <p:cNvGrpSpPr>
            <a:grpSpLocks/>
          </p:cNvGrpSpPr>
          <p:nvPr/>
        </p:nvGrpSpPr>
        <p:grpSpPr bwMode="auto">
          <a:xfrm>
            <a:off x="52610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80E438F6-BE46-FF9E-273F-68D947A49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FC2CF2D7-5315-1AE2-3320-2EF4359B4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4F30AF39-C045-DE06-E0EF-62BA165B8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1560B284-008D-DD84-B5C7-7ACF09EA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3D648970-3866-7ADA-60FD-00D0CACE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1CC457C7-FBE1-BE07-D895-721D9475F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32DB9E35-80BA-7CC6-81CE-661D9E3A7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14A2E694-AA6A-8F3A-7B5A-50A734738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F8EF350D-7B99-BB58-ACCE-25226ADD1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A95E4ACF-2D3B-B4A6-56A4-E3C8F5D40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175B55D2-FB3D-647F-B135-152C683DA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A495E2C7-FE45-4EB5-80C4-7262BFB92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66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85" name="Rounded Rectangular Callout 16">
            <a:extLst>
              <a:ext uri="{FF2B5EF4-FFF2-40B4-BE49-F238E27FC236}">
                <a16:creationId xmlns:a16="http://schemas.microsoft.com/office/drawing/2014/main" id="{909EBC7A-8991-4784-963D-8994074DBBA2}"/>
              </a:ext>
            </a:extLst>
          </p:cNvPr>
          <p:cNvSpPr/>
          <p:nvPr/>
        </p:nvSpPr>
        <p:spPr bwMode="auto">
          <a:xfrm flipH="1">
            <a:off x="2509876" y="3329549"/>
            <a:ext cx="946469" cy="510778"/>
          </a:xfrm>
          <a:prstGeom prst="wedgeRoundRectCallout">
            <a:avLst>
              <a:gd name="adj1" fmla="val 123316"/>
              <a:gd name="adj2" fmla="val 7576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Oh…</a:t>
            </a:r>
          </a:p>
        </p:txBody>
      </p:sp>
      <p:sp>
        <p:nvSpPr>
          <p:cNvPr id="86" name="Rounded Rectangular Callout 16">
            <a:extLst>
              <a:ext uri="{FF2B5EF4-FFF2-40B4-BE49-F238E27FC236}">
                <a16:creationId xmlns:a16="http://schemas.microsoft.com/office/drawing/2014/main" id="{5C11F6F5-17C9-46F0-B5A9-35EBB09857A7}"/>
              </a:ext>
            </a:extLst>
          </p:cNvPr>
          <p:cNvSpPr/>
          <p:nvPr/>
        </p:nvSpPr>
        <p:spPr bwMode="auto">
          <a:xfrm flipH="1">
            <a:off x="4700502" y="3329549"/>
            <a:ext cx="946468" cy="510778"/>
          </a:xfrm>
          <a:prstGeom prst="wedgeRoundRectCallout">
            <a:avLst>
              <a:gd name="adj1" fmla="val 123316"/>
              <a:gd name="adj2" fmla="val 7576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Oh…</a:t>
            </a:r>
          </a:p>
        </p:txBody>
      </p:sp>
      <p:sp>
        <p:nvSpPr>
          <p:cNvPr id="87" name="Rounded Rectangular Callout 16">
            <a:extLst>
              <a:ext uri="{FF2B5EF4-FFF2-40B4-BE49-F238E27FC236}">
                <a16:creationId xmlns:a16="http://schemas.microsoft.com/office/drawing/2014/main" id="{3D8ABC55-B2FF-41A1-A292-070E06F26A4A}"/>
              </a:ext>
            </a:extLst>
          </p:cNvPr>
          <p:cNvSpPr/>
          <p:nvPr/>
        </p:nvSpPr>
        <p:spPr bwMode="auto">
          <a:xfrm flipH="1">
            <a:off x="6621215" y="3329549"/>
            <a:ext cx="946468" cy="510778"/>
          </a:xfrm>
          <a:prstGeom prst="wedgeRoundRectCallout">
            <a:avLst>
              <a:gd name="adj1" fmla="val 123316"/>
              <a:gd name="adj2" fmla="val 7576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Oh…</a:t>
            </a:r>
          </a:p>
        </p:txBody>
      </p:sp>
    </p:spTree>
    <p:extLst>
      <p:ext uri="{BB962C8B-B14F-4D97-AF65-F5344CB8AC3E}">
        <p14:creationId xmlns:p14="http://schemas.microsoft.com/office/powerpoint/2010/main" val="156867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2839394" y="4235096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kumimoji="0" lang="en-US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8" name="Group 47"/>
          <p:cNvGrpSpPr/>
          <p:nvPr/>
        </p:nvGrpSpPr>
        <p:grpSpPr>
          <a:xfrm>
            <a:off x="2777645" y="5390459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2" name="Rounded Rectangular Callout 51"/>
          <p:cNvSpPr/>
          <p:nvPr/>
        </p:nvSpPr>
        <p:spPr bwMode="auto">
          <a:xfrm flipH="1">
            <a:off x="2890194" y="2315524"/>
            <a:ext cx="3479982" cy="919401"/>
          </a:xfrm>
          <a:prstGeom prst="wedgeRoundRectCallout">
            <a:avLst>
              <a:gd name="adj1" fmla="val 71449"/>
              <a:gd name="adj2" fmla="val 14891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It’s so annoying to have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these UTXOs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C8AAC3D6-46B2-3756-DE88-E4493D622534}"/>
              </a:ext>
            </a:extLst>
          </p:cNvPr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F3F5B920-FD10-C564-7891-D98C9EBAE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7F22B2-2F89-2076-02C2-EACA061C2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6CE96E5-6FC4-B9B6-2609-838E92D8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2D34B06-F783-E02A-1B1E-89BC02256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BBDA505-0DC0-EC91-CF5E-F14E6A890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8E6A5A8-0891-4910-8379-B807FBA7F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4F6817D-1505-53B7-F8AE-6CF81FECB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8E86920-CD52-5E3F-A79E-2BEE31655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BFF46BF-49E0-9C0A-B581-B3B764EC5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509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Dusting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16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656032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2839394" y="4235096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chemeClr val="tx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kumimoji="0" lang="en-US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8" name="Group 47"/>
          <p:cNvGrpSpPr/>
          <p:nvPr/>
        </p:nvGrpSpPr>
        <p:grpSpPr>
          <a:xfrm>
            <a:off x="2777645" y="5390459"/>
            <a:ext cx="1244600" cy="777252"/>
            <a:chOff x="2832100" y="3934449"/>
            <a:chExt cx="1244600" cy="777252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1244600" cy="777252"/>
            </a:xfrm>
            <a:prstGeom prst="round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</a:p>
          </p:txBody>
        </p:sp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2" name="Rounded Rectangular Callout 51"/>
          <p:cNvSpPr/>
          <p:nvPr/>
        </p:nvSpPr>
        <p:spPr bwMode="auto">
          <a:xfrm flipH="1">
            <a:off x="1875859" y="2352229"/>
            <a:ext cx="5983940" cy="919401"/>
          </a:xfrm>
          <a:prstGeom prst="wedgeRoundRectCallout">
            <a:avLst>
              <a:gd name="adj1" fmla="val 42601"/>
              <a:gd name="adj2" fmla="val -12127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you now, my pretty!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just  linked your 1000+ address with you!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Wave 21"/>
          <p:cNvSpPr/>
          <p:nvPr/>
        </p:nvSpPr>
        <p:spPr bwMode="auto">
          <a:xfrm>
            <a:off x="4876800" y="4145623"/>
            <a:ext cx="1612900" cy="182121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23" name="Right Arrow 22"/>
          <p:cNvSpPr/>
          <p:nvPr/>
        </p:nvSpPr>
        <p:spPr bwMode="auto">
          <a:xfrm>
            <a:off x="4216400" y="4265085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4216400" y="5213259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6692900" y="4683004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7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23317"/>
            <a:ext cx="509751" cy="5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 bwMode="auto">
          <a:xfrm>
            <a:off x="7327900" y="4483835"/>
            <a:ext cx="1689100" cy="765835"/>
          </a:xfrm>
          <a:prstGeom prst="roundRect">
            <a:avLst/>
          </a:prstGeom>
          <a:noFill/>
          <a:ln w="76200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1000+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CAA9AF7-1D91-36A7-C8FE-A6A25F773695}"/>
              </a:ext>
            </a:extLst>
          </p:cNvPr>
          <p:cNvGrpSpPr>
            <a:grpSpLocks/>
          </p:cNvGrpSpPr>
          <p:nvPr/>
        </p:nvGrpSpPr>
        <p:grpSpPr bwMode="auto">
          <a:xfrm>
            <a:off x="1146260" y="3994232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CDEF58FF-069D-3CAD-CF5D-7DBB8A5F7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477C56A-59E8-82F1-B164-3BDE7C8EE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6FB9390-F889-0C49-9078-3FDD42BF9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2FEAEE8-728A-0EB2-9FD1-61313C09F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F12C5DA-3AB0-D3E8-493D-8AEF85FC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87329C-4488-C213-044A-B27C3D6A7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60F1D9E-71A0-4699-7AF6-7D000E8B7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7F7A2EA-2FB3-6B5C-08ED-064794016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17C0C17-B7E4-9296-243D-EC91E564A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31" name="Rounded Rectangular Callout 51">
            <a:extLst>
              <a:ext uri="{FF2B5EF4-FFF2-40B4-BE49-F238E27FC236}">
                <a16:creationId xmlns:a16="http://schemas.microsoft.com/office/drawing/2014/main" id="{D69ED6CF-6D2C-4CCE-9CB4-C48638FE648D}"/>
              </a:ext>
            </a:extLst>
          </p:cNvPr>
          <p:cNvSpPr/>
          <p:nvPr/>
        </p:nvSpPr>
        <p:spPr bwMode="auto">
          <a:xfrm flipH="1">
            <a:off x="2024309" y="3324060"/>
            <a:ext cx="5095381" cy="510778"/>
          </a:xfrm>
          <a:prstGeom prst="wedgeRoundRectCallout">
            <a:avLst>
              <a:gd name="adj1" fmla="val 42865"/>
              <a:gd name="adj2" fmla="val 14245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going to clean up &amp; consolidate!</a:t>
            </a:r>
          </a:p>
        </p:txBody>
      </p:sp>
    </p:spTree>
    <p:extLst>
      <p:ext uri="{BB962C8B-B14F-4D97-AF65-F5344CB8AC3E}">
        <p14:creationId xmlns:p14="http://schemas.microsoft.com/office/powerpoint/2010/main" val="1959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364">
            <a:off x="-646201" y="1616814"/>
            <a:ext cx="89535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119">
            <a:off x="-455610" y="4188972"/>
            <a:ext cx="10767590" cy="338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AML/KYC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58532" y="1837322"/>
            <a:ext cx="39068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Anti-Money Laundering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68951" y="2674281"/>
            <a:ext cx="572496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institutions are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out who you are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4897934" y="1837322"/>
            <a:ext cx="356283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Customer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68950" y="3942128"/>
            <a:ext cx="724945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BTC all you like, but when you cash in, your identity becomes known </a:t>
            </a:r>
          </a:p>
        </p:txBody>
      </p:sp>
    </p:spTree>
    <p:extLst>
      <p:ext uri="{BB962C8B-B14F-4D97-AF65-F5344CB8AC3E}">
        <p14:creationId xmlns:p14="http://schemas.microsoft.com/office/powerpoint/2010/main" val="3301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Network-Level Attacks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77735" y="2650122"/>
            <a:ext cx="51539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Txns flow through P2P network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77735" y="4332288"/>
            <a:ext cx="876554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node to announce transaction is probable source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177735" y="3491205"/>
            <a:ext cx="596349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 can collude to identify parties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77735" y="5173371"/>
            <a:ext cx="41360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origin IP address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77735" y="6014454"/>
            <a:ext cx="88474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solution: Tor network hides IP address, not ideal</a:t>
            </a:r>
          </a:p>
        </p:txBody>
      </p:sp>
    </p:spTree>
    <p:extLst>
      <p:ext uri="{BB962C8B-B14F-4D97-AF65-F5344CB8AC3E}">
        <p14:creationId xmlns:p14="http://schemas.microsoft.com/office/powerpoint/2010/main" val="11999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4A1B9-968A-903D-2D35-3B52E2EE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Let’s Re-Anonymize Bitcoin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5F8DF-D103-9E6E-0665-10533EDEAE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15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2704C8-E52C-73E8-A58A-D493366D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Peel Chain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DCDD55-C42B-3F4A-6053-22502A0277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184789A-C795-51C2-5F86-B0252749575A}"/>
              </a:ext>
            </a:extLst>
          </p:cNvPr>
          <p:cNvSpPr/>
          <p:nvPr/>
        </p:nvSpPr>
        <p:spPr bwMode="auto">
          <a:xfrm>
            <a:off x="1144745" y="1581586"/>
            <a:ext cx="1849740" cy="3273692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coins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A80184D-5B58-62F4-0C13-425C91D0C61F}"/>
              </a:ext>
            </a:extLst>
          </p:cNvPr>
          <p:cNvSpPr/>
          <p:nvPr/>
        </p:nvSpPr>
        <p:spPr bwMode="auto">
          <a:xfrm>
            <a:off x="3164045" y="1581586"/>
            <a:ext cx="1590311" cy="2597084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Arrow: Circular 8">
            <a:extLst>
              <a:ext uri="{FF2B5EF4-FFF2-40B4-BE49-F238E27FC236}">
                <a16:creationId xmlns:a16="http://schemas.microsoft.com/office/drawing/2014/main" id="{E6EC0337-4EAC-AC1F-E13A-8460534DBD96}"/>
              </a:ext>
            </a:extLst>
          </p:cNvPr>
          <p:cNvSpPr/>
          <p:nvPr/>
        </p:nvSpPr>
        <p:spPr bwMode="auto">
          <a:xfrm>
            <a:off x="1850612" y="3466810"/>
            <a:ext cx="2903744" cy="205798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6599"/>
              <a:gd name="adj5" fmla="val 20084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F63032B-8412-BE8A-A931-034943726A43}"/>
              </a:ext>
            </a:extLst>
          </p:cNvPr>
          <p:cNvSpPr/>
          <p:nvPr/>
        </p:nvSpPr>
        <p:spPr bwMode="auto">
          <a:xfrm>
            <a:off x="6527897" y="1581586"/>
            <a:ext cx="1434421" cy="1676400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793A3E4-D4ED-0D77-76BB-4E965493A842}"/>
              </a:ext>
            </a:extLst>
          </p:cNvPr>
          <p:cNvSpPr/>
          <p:nvPr/>
        </p:nvSpPr>
        <p:spPr bwMode="auto">
          <a:xfrm>
            <a:off x="4923916" y="1581586"/>
            <a:ext cx="1434421" cy="2144514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B9DD7C7-AC01-67EF-A593-5BEEBFED2ED1}"/>
              </a:ext>
            </a:extLst>
          </p:cNvPr>
          <p:cNvSpPr/>
          <p:nvPr/>
        </p:nvSpPr>
        <p:spPr bwMode="auto">
          <a:xfrm>
            <a:off x="8131878" y="1581586"/>
            <a:ext cx="1434421" cy="1524582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3" name="Arrow: Circular 12">
            <a:extLst>
              <a:ext uri="{FF2B5EF4-FFF2-40B4-BE49-F238E27FC236}">
                <a16:creationId xmlns:a16="http://schemas.microsoft.com/office/drawing/2014/main" id="{695E3F19-0DDA-231E-3B3F-F2F42FDBA268}"/>
              </a:ext>
            </a:extLst>
          </p:cNvPr>
          <p:cNvSpPr/>
          <p:nvPr/>
        </p:nvSpPr>
        <p:spPr bwMode="auto">
          <a:xfrm>
            <a:off x="3603213" y="3047419"/>
            <a:ext cx="2903744" cy="205798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6599"/>
              <a:gd name="adj5" fmla="val 20084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Arrow: Circular 13">
            <a:extLst>
              <a:ext uri="{FF2B5EF4-FFF2-40B4-BE49-F238E27FC236}">
                <a16:creationId xmlns:a16="http://schemas.microsoft.com/office/drawing/2014/main" id="{EDB31DA4-0469-D445-B943-544972FCFB2C}"/>
              </a:ext>
            </a:extLst>
          </p:cNvPr>
          <p:cNvSpPr/>
          <p:nvPr/>
        </p:nvSpPr>
        <p:spPr bwMode="auto">
          <a:xfrm>
            <a:off x="5355814" y="2628028"/>
            <a:ext cx="2903744" cy="205798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6599"/>
              <a:gd name="adj5" fmla="val 20084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C3229C4F-970C-6BB0-0E14-11701A8E01F4}"/>
              </a:ext>
            </a:extLst>
          </p:cNvPr>
          <p:cNvSpPr/>
          <p:nvPr/>
        </p:nvSpPr>
        <p:spPr bwMode="auto">
          <a:xfrm>
            <a:off x="7006328" y="2571024"/>
            <a:ext cx="2903744" cy="205798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6599"/>
              <a:gd name="adj5" fmla="val 20084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02B504B6-2AC9-45EA-FC6F-B750CC746B1E}"/>
              </a:ext>
            </a:extLst>
          </p:cNvPr>
          <p:cNvSpPr/>
          <p:nvPr/>
        </p:nvSpPr>
        <p:spPr bwMode="auto">
          <a:xfrm>
            <a:off x="3761574" y="4607178"/>
            <a:ext cx="1242467" cy="733663"/>
          </a:xfrm>
          <a:prstGeom prst="flowChartMagneticDisk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</a:p>
        </p:txBody>
      </p:sp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175598CD-AE7C-8D79-5D72-6EBA90EC9232}"/>
              </a:ext>
            </a:extLst>
          </p:cNvPr>
          <p:cNvSpPr/>
          <p:nvPr/>
        </p:nvSpPr>
        <p:spPr bwMode="auto">
          <a:xfrm>
            <a:off x="5440376" y="4121615"/>
            <a:ext cx="1242467" cy="733663"/>
          </a:xfrm>
          <a:prstGeom prst="flowChartMagneticDisk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</a:p>
        </p:txBody>
      </p: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EE84696B-7F7B-147D-4BCE-53D593A329A2}"/>
              </a:ext>
            </a:extLst>
          </p:cNvPr>
          <p:cNvSpPr/>
          <p:nvPr/>
        </p:nvSpPr>
        <p:spPr bwMode="auto">
          <a:xfrm>
            <a:off x="7293388" y="3700851"/>
            <a:ext cx="1242467" cy="733663"/>
          </a:xfrm>
          <a:prstGeom prst="flowChartMagneticDisk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3D293EE3-5003-2F90-97EA-AC1ACB585121}"/>
              </a:ext>
            </a:extLst>
          </p:cNvPr>
          <p:cNvSpPr/>
          <p:nvPr/>
        </p:nvSpPr>
        <p:spPr bwMode="auto">
          <a:xfrm>
            <a:off x="8945065" y="3557760"/>
            <a:ext cx="1242467" cy="733663"/>
          </a:xfrm>
          <a:prstGeom prst="flowChartMagneticDisk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E04BA7-549A-F128-92B5-F348D2BA6429}"/>
              </a:ext>
            </a:extLst>
          </p:cNvPr>
          <p:cNvSpPr txBox="1"/>
          <p:nvPr/>
        </p:nvSpPr>
        <p:spPr bwMode="auto">
          <a:xfrm>
            <a:off x="764760" y="5706505"/>
            <a:ext cx="50465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Failed for Lichtenstein-Morgan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C862E2-EC2F-0678-2792-E5FA3E0A825C}"/>
              </a:ext>
            </a:extLst>
          </p:cNvPr>
          <p:cNvSpPr txBox="1"/>
          <p:nvPr/>
        </p:nvSpPr>
        <p:spPr bwMode="auto">
          <a:xfrm>
            <a:off x="764760" y="3082824"/>
            <a:ext cx="57165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amount peeled off each time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6D4A16-9A0A-20D2-2E6E-752E02B899C9}"/>
              </a:ext>
            </a:extLst>
          </p:cNvPr>
          <p:cNvSpPr txBox="1"/>
          <p:nvPr/>
        </p:nvSpPr>
        <p:spPr bwMode="auto">
          <a:xfrm>
            <a:off x="764760" y="3957385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work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1CA78A-27E6-6D0D-B701-AC501D6BA828}"/>
              </a:ext>
            </a:extLst>
          </p:cNvPr>
          <p:cNvSpPr txBox="1"/>
          <p:nvPr/>
        </p:nvSpPr>
        <p:spPr bwMode="auto">
          <a:xfrm>
            <a:off x="764760" y="1333702"/>
            <a:ext cx="39453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amount of bitcoin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B659A4-08C6-85F7-2857-EA87B49D091A}"/>
              </a:ext>
            </a:extLst>
          </p:cNvPr>
          <p:cNvSpPr txBox="1"/>
          <p:nvPr/>
        </p:nvSpPr>
        <p:spPr bwMode="auto">
          <a:xfrm>
            <a:off x="764760" y="4831946"/>
            <a:ext cx="67002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 &amp; Analyzed by Meiklejohn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DA4B2D-5B41-06D0-A077-4107AA270A2B}"/>
              </a:ext>
            </a:extLst>
          </p:cNvPr>
          <p:cNvSpPr txBox="1"/>
          <p:nvPr/>
        </p:nvSpPr>
        <p:spPr bwMode="auto">
          <a:xfrm>
            <a:off x="764760" y="2208263"/>
            <a:ext cx="684514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 through long sequence of addresses</a:t>
            </a:r>
          </a:p>
        </p:txBody>
      </p:sp>
    </p:spTree>
    <p:extLst>
      <p:ext uri="{BB962C8B-B14F-4D97-AF65-F5344CB8AC3E}">
        <p14:creationId xmlns:p14="http://schemas.microsoft.com/office/powerpoint/2010/main" val="33090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759450" y="4783051"/>
            <a:ext cx="1364567" cy="617738"/>
            <a:chOff x="7568418" y="2743200"/>
            <a:chExt cx="1364567" cy="61773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539089" y="2851445"/>
              <a:ext cx="393896" cy="509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568418" y="2743200"/>
              <a:ext cx="1069145" cy="416377"/>
            </a:xfrm>
            <a:custGeom>
              <a:avLst/>
              <a:gdLst>
                <a:gd name="connsiteX0" fmla="*/ 0 w 1069145"/>
                <a:gd name="connsiteY0" fmla="*/ 0 h 416377"/>
                <a:gd name="connsiteX1" fmla="*/ 534573 w 1069145"/>
                <a:gd name="connsiteY1" fmla="*/ 379828 h 416377"/>
                <a:gd name="connsiteX2" fmla="*/ 1069145 w 1069145"/>
                <a:gd name="connsiteY2" fmla="*/ 379828 h 41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145" h="416377">
                  <a:moveTo>
                    <a:pt x="0" y="0"/>
                  </a:moveTo>
                  <a:cubicBezTo>
                    <a:pt x="178191" y="158261"/>
                    <a:pt x="356382" y="316523"/>
                    <a:pt x="534573" y="379828"/>
                  </a:cubicBezTo>
                  <a:cubicBezTo>
                    <a:pt x="712764" y="443133"/>
                    <a:pt x="890954" y="411480"/>
                    <a:pt x="1069145" y="379828"/>
                  </a:cubicBezTo>
                </a:path>
              </a:pathLst>
            </a:cu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Chord 31"/>
            <p:cNvSpPr/>
            <p:nvPr/>
          </p:nvSpPr>
          <p:spPr bwMode="auto">
            <a:xfrm>
              <a:off x="8637563" y="2987543"/>
              <a:ext cx="175846" cy="175846"/>
            </a:xfrm>
            <a:prstGeom prst="chord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6" name="TextBox 3"/>
          <p:cNvSpPr txBox="1"/>
          <p:nvPr/>
        </p:nvSpPr>
        <p:spPr bwMode="auto">
          <a:xfrm>
            <a:off x="1219961" y="5497805"/>
            <a:ext cx="670407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intermediary to obfuscate ownership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271966" y="1911893"/>
            <a:ext cx="2600068" cy="3034214"/>
            <a:chOff x="4442372" y="2477586"/>
            <a:chExt cx="2600068" cy="303421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sp>
        <p:nvSpPr>
          <p:cNvPr id="29" name="Freeform 28"/>
          <p:cNvSpPr/>
          <p:nvPr/>
        </p:nvSpPr>
        <p:spPr bwMode="auto">
          <a:xfrm>
            <a:off x="4114800" y="3568566"/>
            <a:ext cx="939800" cy="558933"/>
          </a:xfrm>
          <a:custGeom>
            <a:avLst/>
            <a:gdLst>
              <a:gd name="connsiteX0" fmla="*/ 0 w 939800"/>
              <a:gd name="connsiteY0" fmla="*/ 139700 h 558800"/>
              <a:gd name="connsiteX1" fmla="*/ 393700 w 939800"/>
              <a:gd name="connsiteY1" fmla="*/ 0 h 558800"/>
              <a:gd name="connsiteX2" fmla="*/ 647700 w 939800"/>
              <a:gd name="connsiteY2" fmla="*/ 114300 h 558800"/>
              <a:gd name="connsiteX3" fmla="*/ 927100 w 939800"/>
              <a:gd name="connsiteY3" fmla="*/ 127000 h 558800"/>
              <a:gd name="connsiteX4" fmla="*/ 939800 w 939800"/>
              <a:gd name="connsiteY4" fmla="*/ 279400 h 558800"/>
              <a:gd name="connsiteX5" fmla="*/ 736600 w 939800"/>
              <a:gd name="connsiteY5" fmla="*/ 482600 h 558800"/>
              <a:gd name="connsiteX6" fmla="*/ 495300 w 939800"/>
              <a:gd name="connsiteY6" fmla="*/ 558800 h 558800"/>
              <a:gd name="connsiteX7" fmla="*/ 203200 w 939800"/>
              <a:gd name="connsiteY7" fmla="*/ 444500 h 558800"/>
              <a:gd name="connsiteX8" fmla="*/ 25400 w 939800"/>
              <a:gd name="connsiteY8" fmla="*/ 304800 h 558800"/>
              <a:gd name="connsiteX9" fmla="*/ 0 w 939800"/>
              <a:gd name="connsiteY9" fmla="*/ 139700 h 558800"/>
              <a:gd name="connsiteX0" fmla="*/ 0 w 939800"/>
              <a:gd name="connsiteY0" fmla="*/ 139833 h 558933"/>
              <a:gd name="connsiteX1" fmla="*/ 393700 w 939800"/>
              <a:gd name="connsiteY1" fmla="*/ 133 h 558933"/>
              <a:gd name="connsiteX2" fmla="*/ 647700 w 939800"/>
              <a:gd name="connsiteY2" fmla="*/ 114433 h 558933"/>
              <a:gd name="connsiteX3" fmla="*/ 927100 w 939800"/>
              <a:gd name="connsiteY3" fmla="*/ 127133 h 558933"/>
              <a:gd name="connsiteX4" fmla="*/ 939800 w 939800"/>
              <a:gd name="connsiteY4" fmla="*/ 279533 h 558933"/>
              <a:gd name="connsiteX5" fmla="*/ 736600 w 939800"/>
              <a:gd name="connsiteY5" fmla="*/ 482733 h 558933"/>
              <a:gd name="connsiteX6" fmla="*/ 495300 w 939800"/>
              <a:gd name="connsiteY6" fmla="*/ 558933 h 558933"/>
              <a:gd name="connsiteX7" fmla="*/ 203200 w 939800"/>
              <a:gd name="connsiteY7" fmla="*/ 444633 h 558933"/>
              <a:gd name="connsiteX8" fmla="*/ 25400 w 939800"/>
              <a:gd name="connsiteY8" fmla="*/ 304933 h 558933"/>
              <a:gd name="connsiteX9" fmla="*/ 0 w 939800"/>
              <a:gd name="connsiteY9" fmla="*/ 139833 h 55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800" h="558933">
                <a:moveTo>
                  <a:pt x="0" y="139833"/>
                </a:moveTo>
                <a:cubicBezTo>
                  <a:pt x="61383" y="89033"/>
                  <a:pt x="285750" y="4366"/>
                  <a:pt x="393700" y="133"/>
                </a:cubicBezTo>
                <a:cubicBezTo>
                  <a:pt x="501650" y="-4100"/>
                  <a:pt x="558800" y="93266"/>
                  <a:pt x="647700" y="114433"/>
                </a:cubicBezTo>
                <a:lnTo>
                  <a:pt x="927100" y="127133"/>
                </a:lnTo>
                <a:lnTo>
                  <a:pt x="939800" y="279533"/>
                </a:lnTo>
                <a:lnTo>
                  <a:pt x="736600" y="482733"/>
                </a:lnTo>
                <a:lnTo>
                  <a:pt x="495300" y="558933"/>
                </a:lnTo>
                <a:lnTo>
                  <a:pt x="203200" y="444633"/>
                </a:lnTo>
                <a:lnTo>
                  <a:pt x="25400" y="304933"/>
                </a:lnTo>
                <a:lnTo>
                  <a:pt x="0" y="139833"/>
                </a:lnTo>
                <a:close/>
              </a:path>
            </a:pathLst>
          </a:cu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222375" y="2915823"/>
            <a:ext cx="1581150" cy="1450388"/>
            <a:chOff x="1397000" y="2953923"/>
            <a:chExt cx="1581150" cy="1450388"/>
          </a:xfrm>
        </p:grpSpPr>
        <p:sp>
          <p:nvSpPr>
            <p:cNvPr id="34" name="Right Arrow 33"/>
            <p:cNvSpPr/>
            <p:nvPr/>
          </p:nvSpPr>
          <p:spPr bwMode="auto">
            <a:xfrm>
              <a:off x="1397000" y="29539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38" name="Right Arrow 37"/>
            <p:cNvSpPr/>
            <p:nvPr/>
          </p:nvSpPr>
          <p:spPr bwMode="auto">
            <a:xfrm>
              <a:off x="1660525" y="34225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39" name="Right Arrow 38"/>
            <p:cNvSpPr/>
            <p:nvPr/>
          </p:nvSpPr>
          <p:spPr bwMode="auto">
            <a:xfrm>
              <a:off x="1924050" y="38911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40475" y="2915823"/>
            <a:ext cx="1581150" cy="1450388"/>
            <a:chOff x="6515100" y="2915823"/>
            <a:chExt cx="1581150" cy="1450388"/>
          </a:xfrm>
        </p:grpSpPr>
        <p:sp>
          <p:nvSpPr>
            <p:cNvPr id="40" name="Right Arrow 39"/>
            <p:cNvSpPr/>
            <p:nvPr/>
          </p:nvSpPr>
          <p:spPr bwMode="auto">
            <a:xfrm>
              <a:off x="6515100" y="29158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41" name="Right Arrow 40"/>
            <p:cNvSpPr/>
            <p:nvPr/>
          </p:nvSpPr>
          <p:spPr bwMode="auto">
            <a:xfrm>
              <a:off x="6778625" y="33844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42" name="Right Arrow 41"/>
            <p:cNvSpPr/>
            <p:nvPr/>
          </p:nvSpPr>
          <p:spPr bwMode="auto">
            <a:xfrm>
              <a:off x="7042150" y="38530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599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Mixing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949">
            <a:off x="-567204" y="1905000"/>
            <a:ext cx="1027840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645714" y="1837322"/>
            <a:ext cx="27638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services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45714" y="3519488"/>
            <a:ext cx="60228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the mixer a destination address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645714" y="2678405"/>
            <a:ext cx="404309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them your bitcoins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38660" y="4360571"/>
            <a:ext cx="81002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 that mixer sends your coins to that address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45714" y="5201654"/>
            <a:ext cx="71609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Simultaneously with others in anonymity set</a:t>
            </a:r>
          </a:p>
        </p:txBody>
      </p:sp>
    </p:spTree>
    <p:extLst>
      <p:ext uri="{BB962C8B-B14F-4D97-AF65-F5344CB8AC3E}">
        <p14:creationId xmlns:p14="http://schemas.microsoft.com/office/powerpoint/2010/main" val="42142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557">
            <a:off x="-176892" y="1930484"/>
            <a:ext cx="9497786" cy="417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You Trust That 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159051" y="2707913"/>
            <a:ext cx="40446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don’t keep records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159050" y="5779030"/>
            <a:ext cx="46602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Anonymity set not too small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2159051" y="3731619"/>
            <a:ext cx="44839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don’t keep your coins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2159051" y="4755325"/>
            <a:ext cx="56637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don’t give you “tainted” coins</a:t>
            </a:r>
          </a:p>
        </p:txBody>
      </p:sp>
    </p:spTree>
    <p:extLst>
      <p:ext uri="{BB962C8B-B14F-4D97-AF65-F5344CB8AC3E}">
        <p14:creationId xmlns:p14="http://schemas.microsoft.com/office/powerpoint/2010/main" val="34264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41FBA5-5EF5-41C7-8E54-B7726887D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2997">
            <a:off x="384561" y="1869791"/>
            <a:ext cx="9144000" cy="50326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119770-C719-4B1E-8C2F-45C1D15A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August 2016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77D5F-D471-405F-9710-9619483447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64E121-9E0C-45DA-844A-373C93A47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7746">
            <a:off x="1647847" y="4993276"/>
            <a:ext cx="9144000" cy="37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11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Best Practices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902754" y="2032196"/>
            <a:ext cx="2662366" cy="2411369"/>
            <a:chOff x="3271966" y="1911893"/>
            <a:chExt cx="3852051" cy="3488896"/>
          </a:xfrm>
        </p:grpSpPr>
        <p:grpSp>
          <p:nvGrpSpPr>
            <p:cNvPr id="4" name="Group 3"/>
            <p:cNvGrpSpPr/>
            <p:nvPr/>
          </p:nvGrpSpPr>
          <p:grpSpPr>
            <a:xfrm>
              <a:off x="5759450" y="4783051"/>
              <a:ext cx="1364567" cy="617738"/>
              <a:chOff x="7568418" y="2743200"/>
              <a:chExt cx="1364567" cy="617738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8539089" y="2851445"/>
                <a:ext cx="393896" cy="5094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>
                <a:off x="7568418" y="2743200"/>
                <a:ext cx="1069145" cy="416377"/>
              </a:xfrm>
              <a:custGeom>
                <a:avLst/>
                <a:gdLst>
                  <a:gd name="connsiteX0" fmla="*/ 0 w 1069145"/>
                  <a:gd name="connsiteY0" fmla="*/ 0 h 416377"/>
                  <a:gd name="connsiteX1" fmla="*/ 534573 w 1069145"/>
                  <a:gd name="connsiteY1" fmla="*/ 379828 h 416377"/>
                  <a:gd name="connsiteX2" fmla="*/ 1069145 w 1069145"/>
                  <a:gd name="connsiteY2" fmla="*/ 379828 h 41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9145" h="416377">
                    <a:moveTo>
                      <a:pt x="0" y="0"/>
                    </a:moveTo>
                    <a:cubicBezTo>
                      <a:pt x="178191" y="158261"/>
                      <a:pt x="356382" y="316523"/>
                      <a:pt x="534573" y="379828"/>
                    </a:cubicBezTo>
                    <a:cubicBezTo>
                      <a:pt x="712764" y="443133"/>
                      <a:pt x="890954" y="411480"/>
                      <a:pt x="1069145" y="379828"/>
                    </a:cubicBezTo>
                  </a:path>
                </a:pathLst>
              </a:custGeom>
              <a:noFill/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" name="Chord 6"/>
              <p:cNvSpPr/>
              <p:nvPr/>
            </p:nvSpPr>
            <p:spPr bwMode="auto">
              <a:xfrm>
                <a:off x="8637563" y="2987543"/>
                <a:ext cx="175846" cy="175846"/>
              </a:xfrm>
              <a:prstGeom prst="chord">
                <a:avLst/>
              </a:prstGeom>
              <a:solidFill>
                <a:schemeClr val="bg1">
                  <a:lumMod val="95000"/>
                </a:schemeClr>
              </a:solidFill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71966" y="1911893"/>
              <a:ext cx="2600068" cy="3034214"/>
              <a:chOff x="4442372" y="2477586"/>
              <a:chExt cx="2600068" cy="3034214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4442372" y="2911732"/>
                <a:ext cx="2600068" cy="260006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4923256" y="3392616"/>
                <a:ext cx="1638300" cy="1638300"/>
                <a:chOff x="3683000" y="3175000"/>
                <a:chExt cx="1638300" cy="1638300"/>
              </a:xfrm>
            </p:grpSpPr>
            <p:sp>
              <p:nvSpPr>
                <p:cNvPr id="22" name="Oval 21"/>
                <p:cNvSpPr/>
                <p:nvPr/>
              </p:nvSpPr>
              <p:spPr bwMode="auto">
                <a:xfrm>
                  <a:off x="3810000" y="3302000"/>
                  <a:ext cx="1384300" cy="1384300"/>
                </a:xfrm>
                <a:prstGeom prst="ellipse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 bwMode="auto">
                <a:xfrm>
                  <a:off x="4000500" y="3492500"/>
                  <a:ext cx="1003300" cy="1003300"/>
                </a:xfrm>
                <a:prstGeom prst="ellipse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 bwMode="auto">
                <a:xfrm>
                  <a:off x="3683000" y="3175000"/>
                  <a:ext cx="1638300" cy="1638300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739106" y="2477586"/>
                <a:ext cx="2006600" cy="410578"/>
                <a:chOff x="3454400" y="2384508"/>
                <a:chExt cx="2006600" cy="410578"/>
              </a:xfrm>
            </p:grpSpPr>
            <p:sp>
              <p:nvSpPr>
                <p:cNvPr id="12" name="Rectangle 11"/>
                <p:cNvSpPr/>
                <p:nvPr/>
              </p:nvSpPr>
              <p:spPr bwMode="auto">
                <a:xfrm>
                  <a:off x="3454400" y="2384508"/>
                  <a:ext cx="2006600" cy="410578"/>
                </a:xfrm>
                <a:prstGeom prst="rect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3606800" y="2506202"/>
                  <a:ext cx="393700" cy="167190"/>
                </a:xfrm>
                <a:prstGeom prst="rect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 bwMode="auto">
                <a:xfrm>
                  <a:off x="5090346" y="2458536"/>
                  <a:ext cx="262522" cy="262522"/>
                </a:xfrm>
                <a:prstGeom prst="ellipse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4096526" y="2471800"/>
                  <a:ext cx="250825" cy="235995"/>
                  <a:chOff x="6195201" y="2009816"/>
                  <a:chExt cx="250825" cy="235995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6195201" y="2162216"/>
                    <a:ext cx="250825" cy="83595"/>
                    <a:chOff x="6042801" y="2009816"/>
                    <a:chExt cx="250825" cy="83595"/>
                  </a:xfrm>
                </p:grpSpPr>
                <p:sp>
                  <p:nvSpPr>
                    <p:cNvPr id="20" name="Rectangle 19"/>
                    <p:cNvSpPr/>
                    <p:nvPr/>
                  </p:nvSpPr>
                  <p:spPr bwMode="auto">
                    <a:xfrm>
                      <a:off x="60428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  <p:sp>
                  <p:nvSpPr>
                    <p:cNvPr id="21" name="Rectangle 20"/>
                    <p:cNvSpPr/>
                    <p:nvPr/>
                  </p:nvSpPr>
                  <p:spPr bwMode="auto">
                    <a:xfrm>
                      <a:off x="61952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6195201" y="2009816"/>
                    <a:ext cx="250825" cy="83595"/>
                    <a:chOff x="6347601" y="2009816"/>
                    <a:chExt cx="250825" cy="83595"/>
                  </a:xfrm>
                </p:grpSpPr>
                <p:sp>
                  <p:nvSpPr>
                    <p:cNvPr id="18" name="Rectangle 17"/>
                    <p:cNvSpPr/>
                    <p:nvPr/>
                  </p:nvSpPr>
                  <p:spPr bwMode="auto">
                    <a:xfrm>
                      <a:off x="63476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 bwMode="auto">
                    <a:xfrm>
                      <a:off x="65000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26" name="Group 25"/>
          <p:cNvGrpSpPr/>
          <p:nvPr/>
        </p:nvGrpSpPr>
        <p:grpSpPr>
          <a:xfrm>
            <a:off x="5490351" y="2032196"/>
            <a:ext cx="2662366" cy="2411369"/>
            <a:chOff x="3271966" y="1911893"/>
            <a:chExt cx="3852051" cy="3488896"/>
          </a:xfrm>
        </p:grpSpPr>
        <p:grpSp>
          <p:nvGrpSpPr>
            <p:cNvPr id="27" name="Group 26"/>
            <p:cNvGrpSpPr/>
            <p:nvPr/>
          </p:nvGrpSpPr>
          <p:grpSpPr>
            <a:xfrm>
              <a:off x="5759450" y="4783051"/>
              <a:ext cx="1364567" cy="617738"/>
              <a:chOff x="7568418" y="2743200"/>
              <a:chExt cx="1364567" cy="617738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8539089" y="2851445"/>
                <a:ext cx="393896" cy="5094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7568418" y="2743200"/>
                <a:ext cx="1069145" cy="416377"/>
              </a:xfrm>
              <a:custGeom>
                <a:avLst/>
                <a:gdLst>
                  <a:gd name="connsiteX0" fmla="*/ 0 w 1069145"/>
                  <a:gd name="connsiteY0" fmla="*/ 0 h 416377"/>
                  <a:gd name="connsiteX1" fmla="*/ 534573 w 1069145"/>
                  <a:gd name="connsiteY1" fmla="*/ 379828 h 416377"/>
                  <a:gd name="connsiteX2" fmla="*/ 1069145 w 1069145"/>
                  <a:gd name="connsiteY2" fmla="*/ 379828 h 41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9145" h="416377">
                    <a:moveTo>
                      <a:pt x="0" y="0"/>
                    </a:moveTo>
                    <a:cubicBezTo>
                      <a:pt x="178191" y="158261"/>
                      <a:pt x="356382" y="316523"/>
                      <a:pt x="534573" y="379828"/>
                    </a:cubicBezTo>
                    <a:cubicBezTo>
                      <a:pt x="712764" y="443133"/>
                      <a:pt x="890954" y="411480"/>
                      <a:pt x="1069145" y="379828"/>
                    </a:cubicBezTo>
                  </a:path>
                </a:pathLst>
              </a:custGeom>
              <a:noFill/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7" name="Chord 46"/>
              <p:cNvSpPr/>
              <p:nvPr/>
            </p:nvSpPr>
            <p:spPr bwMode="auto">
              <a:xfrm>
                <a:off x="8637563" y="2987543"/>
                <a:ext cx="175846" cy="175846"/>
              </a:xfrm>
              <a:prstGeom prst="chord">
                <a:avLst/>
              </a:prstGeom>
              <a:solidFill>
                <a:schemeClr val="bg1">
                  <a:lumMod val="95000"/>
                </a:schemeClr>
              </a:solidFill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271966" y="1911893"/>
              <a:ext cx="2600068" cy="3034214"/>
              <a:chOff x="4442372" y="2477586"/>
              <a:chExt cx="2600068" cy="3034214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4442372" y="2911732"/>
                <a:ext cx="2600068" cy="260006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4923256" y="3392616"/>
                <a:ext cx="1638300" cy="1638300"/>
                <a:chOff x="3683000" y="3175000"/>
                <a:chExt cx="1638300" cy="1638300"/>
              </a:xfrm>
            </p:grpSpPr>
            <p:sp>
              <p:nvSpPr>
                <p:cNvPr id="42" name="Oval 41"/>
                <p:cNvSpPr/>
                <p:nvPr/>
              </p:nvSpPr>
              <p:spPr bwMode="auto">
                <a:xfrm>
                  <a:off x="3810000" y="3302000"/>
                  <a:ext cx="1384300" cy="1384300"/>
                </a:xfrm>
                <a:prstGeom prst="ellipse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4000500" y="3492500"/>
                  <a:ext cx="1003300" cy="1003300"/>
                </a:xfrm>
                <a:prstGeom prst="ellipse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 bwMode="auto">
                <a:xfrm>
                  <a:off x="3683000" y="3175000"/>
                  <a:ext cx="1638300" cy="1638300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4739106" y="2477586"/>
                <a:ext cx="2006600" cy="410578"/>
                <a:chOff x="3454400" y="2384508"/>
                <a:chExt cx="2006600" cy="410578"/>
              </a:xfrm>
            </p:grpSpPr>
            <p:sp>
              <p:nvSpPr>
                <p:cNvPr id="32" name="Rectangle 31"/>
                <p:cNvSpPr/>
                <p:nvPr/>
              </p:nvSpPr>
              <p:spPr bwMode="auto">
                <a:xfrm>
                  <a:off x="3454400" y="2384508"/>
                  <a:ext cx="2006600" cy="410578"/>
                </a:xfrm>
                <a:prstGeom prst="rect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3606800" y="2506202"/>
                  <a:ext cx="393700" cy="167190"/>
                </a:xfrm>
                <a:prstGeom prst="rect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 bwMode="auto">
                <a:xfrm>
                  <a:off x="5090346" y="2458536"/>
                  <a:ext cx="262522" cy="262522"/>
                </a:xfrm>
                <a:prstGeom prst="ellipse">
                  <a:avLst/>
                </a:prstGeom>
                <a:solidFill>
                  <a:srgbClr val="FFFFCC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Lucida Console" pitchFamily="49" charset="0"/>
                  </a:endParaRPr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4096526" y="2471800"/>
                  <a:ext cx="250825" cy="235995"/>
                  <a:chOff x="6195201" y="2009816"/>
                  <a:chExt cx="250825" cy="235995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6195201" y="2162216"/>
                    <a:ext cx="250825" cy="83595"/>
                    <a:chOff x="6042801" y="2009816"/>
                    <a:chExt cx="250825" cy="83595"/>
                  </a:xfrm>
                </p:grpSpPr>
                <p:sp>
                  <p:nvSpPr>
                    <p:cNvPr id="40" name="Rectangle 39"/>
                    <p:cNvSpPr/>
                    <p:nvPr/>
                  </p:nvSpPr>
                  <p:spPr bwMode="auto">
                    <a:xfrm>
                      <a:off x="60428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  <p:sp>
                  <p:nvSpPr>
                    <p:cNvPr id="41" name="Rectangle 40"/>
                    <p:cNvSpPr/>
                    <p:nvPr/>
                  </p:nvSpPr>
                  <p:spPr bwMode="auto">
                    <a:xfrm>
                      <a:off x="61952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</p:grpSp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6195201" y="2009816"/>
                    <a:ext cx="250825" cy="83595"/>
                    <a:chOff x="6347601" y="2009816"/>
                    <a:chExt cx="250825" cy="83595"/>
                  </a:xfrm>
                </p:grpSpPr>
                <p:sp>
                  <p:nvSpPr>
                    <p:cNvPr id="38" name="Rectangle 37"/>
                    <p:cNvSpPr/>
                    <p:nvPr/>
                  </p:nvSpPr>
                  <p:spPr bwMode="auto">
                    <a:xfrm>
                      <a:off x="63476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 bwMode="auto">
                    <a:xfrm>
                      <a:off x="6500001" y="2009816"/>
                      <a:ext cx="98425" cy="8359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Lucida Console" pitchFamily="49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49" name="Group 48"/>
          <p:cNvGrpSpPr/>
          <p:nvPr/>
        </p:nvGrpSpPr>
        <p:grpSpPr>
          <a:xfrm>
            <a:off x="3829682" y="2472455"/>
            <a:ext cx="1581150" cy="1450388"/>
            <a:chOff x="1397000" y="2953923"/>
            <a:chExt cx="1581150" cy="1450388"/>
          </a:xfrm>
        </p:grpSpPr>
        <p:sp>
          <p:nvSpPr>
            <p:cNvPr id="54" name="Right Arrow 53"/>
            <p:cNvSpPr/>
            <p:nvPr/>
          </p:nvSpPr>
          <p:spPr bwMode="auto">
            <a:xfrm>
              <a:off x="1397000" y="29539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55" name="Right Arrow 54"/>
            <p:cNvSpPr/>
            <p:nvPr/>
          </p:nvSpPr>
          <p:spPr bwMode="auto">
            <a:xfrm>
              <a:off x="1660525" y="34225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56" name="Right Arrow 55"/>
            <p:cNvSpPr/>
            <p:nvPr/>
          </p:nvSpPr>
          <p:spPr bwMode="auto">
            <a:xfrm>
              <a:off x="1924050" y="38911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426661" y="2472455"/>
            <a:ext cx="1581150" cy="1450388"/>
            <a:chOff x="6515100" y="2915823"/>
            <a:chExt cx="1581150" cy="1450388"/>
          </a:xfrm>
        </p:grpSpPr>
        <p:sp>
          <p:nvSpPr>
            <p:cNvPr id="51" name="Right Arrow 50"/>
            <p:cNvSpPr/>
            <p:nvPr/>
          </p:nvSpPr>
          <p:spPr bwMode="auto">
            <a:xfrm>
              <a:off x="6515100" y="29158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52" name="Right Arrow 51"/>
            <p:cNvSpPr/>
            <p:nvPr/>
          </p:nvSpPr>
          <p:spPr bwMode="auto">
            <a:xfrm>
              <a:off x="6778625" y="33844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53" name="Right Arrow 52"/>
            <p:cNvSpPr/>
            <p:nvPr/>
          </p:nvSpPr>
          <p:spPr bwMode="auto">
            <a:xfrm>
              <a:off x="7042150" y="38530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2704" y="2472455"/>
            <a:ext cx="1581150" cy="1450388"/>
            <a:chOff x="1397000" y="2953923"/>
            <a:chExt cx="1581150" cy="1450388"/>
          </a:xfrm>
        </p:grpSpPr>
        <p:sp>
          <p:nvSpPr>
            <p:cNvPr id="58" name="Right Arrow 57"/>
            <p:cNvSpPr/>
            <p:nvPr/>
          </p:nvSpPr>
          <p:spPr bwMode="auto">
            <a:xfrm>
              <a:off x="1397000" y="29539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59" name="Right Arrow 58"/>
            <p:cNvSpPr/>
            <p:nvPr/>
          </p:nvSpPr>
          <p:spPr bwMode="auto">
            <a:xfrm>
              <a:off x="1660525" y="34225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60" name="Right Arrow 59"/>
            <p:cNvSpPr/>
            <p:nvPr/>
          </p:nvSpPr>
          <p:spPr bwMode="auto">
            <a:xfrm>
              <a:off x="1924050" y="38911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 bwMode="auto">
          <a:xfrm>
            <a:off x="2400572" y="4916839"/>
            <a:ext cx="434285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sequence of mixers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3"/>
          <p:cNvSpPr txBox="1"/>
          <p:nvPr/>
        </p:nvSpPr>
        <p:spPr bwMode="auto">
          <a:xfrm>
            <a:off x="1019235" y="5757922"/>
            <a:ext cx="71055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OK if at least one discards records</a:t>
            </a:r>
          </a:p>
        </p:txBody>
      </p:sp>
    </p:spTree>
    <p:extLst>
      <p:ext uri="{BB962C8B-B14F-4D97-AF65-F5344CB8AC3E}">
        <p14:creationId xmlns:p14="http://schemas.microsoft.com/office/powerpoint/2010/main" val="35959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759450" y="4783051"/>
            <a:ext cx="1364567" cy="617738"/>
            <a:chOff x="7568418" y="2743200"/>
            <a:chExt cx="1364567" cy="61773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539089" y="2851445"/>
              <a:ext cx="393896" cy="509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568418" y="2743200"/>
              <a:ext cx="1069145" cy="416377"/>
            </a:xfrm>
            <a:custGeom>
              <a:avLst/>
              <a:gdLst>
                <a:gd name="connsiteX0" fmla="*/ 0 w 1069145"/>
                <a:gd name="connsiteY0" fmla="*/ 0 h 416377"/>
                <a:gd name="connsiteX1" fmla="*/ 534573 w 1069145"/>
                <a:gd name="connsiteY1" fmla="*/ 379828 h 416377"/>
                <a:gd name="connsiteX2" fmla="*/ 1069145 w 1069145"/>
                <a:gd name="connsiteY2" fmla="*/ 379828 h 41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145" h="416377">
                  <a:moveTo>
                    <a:pt x="0" y="0"/>
                  </a:moveTo>
                  <a:cubicBezTo>
                    <a:pt x="178191" y="158261"/>
                    <a:pt x="356382" y="316523"/>
                    <a:pt x="534573" y="379828"/>
                  </a:cubicBezTo>
                  <a:cubicBezTo>
                    <a:pt x="712764" y="443133"/>
                    <a:pt x="890954" y="411480"/>
                    <a:pt x="1069145" y="379828"/>
                  </a:cubicBezTo>
                </a:path>
              </a:pathLst>
            </a:cu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Chord 31"/>
            <p:cNvSpPr/>
            <p:nvPr/>
          </p:nvSpPr>
          <p:spPr bwMode="auto">
            <a:xfrm>
              <a:off x="8637563" y="2987543"/>
              <a:ext cx="175846" cy="175846"/>
            </a:xfrm>
            <a:prstGeom prst="chord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TextBox 3"/>
          <p:cNvSpPr txBox="1"/>
          <p:nvPr/>
        </p:nvSpPr>
        <p:spPr bwMode="auto">
          <a:xfrm>
            <a:off x="2109634" y="5497805"/>
            <a:ext cx="492474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standard “chunk” amount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271966" y="1911893"/>
            <a:ext cx="2600068" cy="3034214"/>
            <a:chOff x="4442372" y="2477586"/>
            <a:chExt cx="2600068" cy="303421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sp>
        <p:nvSpPr>
          <p:cNvPr id="29" name="Freeform 28"/>
          <p:cNvSpPr/>
          <p:nvPr/>
        </p:nvSpPr>
        <p:spPr bwMode="auto">
          <a:xfrm>
            <a:off x="4114800" y="3568566"/>
            <a:ext cx="939800" cy="558933"/>
          </a:xfrm>
          <a:custGeom>
            <a:avLst/>
            <a:gdLst>
              <a:gd name="connsiteX0" fmla="*/ 0 w 939800"/>
              <a:gd name="connsiteY0" fmla="*/ 139700 h 558800"/>
              <a:gd name="connsiteX1" fmla="*/ 393700 w 939800"/>
              <a:gd name="connsiteY1" fmla="*/ 0 h 558800"/>
              <a:gd name="connsiteX2" fmla="*/ 647700 w 939800"/>
              <a:gd name="connsiteY2" fmla="*/ 114300 h 558800"/>
              <a:gd name="connsiteX3" fmla="*/ 927100 w 939800"/>
              <a:gd name="connsiteY3" fmla="*/ 127000 h 558800"/>
              <a:gd name="connsiteX4" fmla="*/ 939800 w 939800"/>
              <a:gd name="connsiteY4" fmla="*/ 279400 h 558800"/>
              <a:gd name="connsiteX5" fmla="*/ 736600 w 939800"/>
              <a:gd name="connsiteY5" fmla="*/ 482600 h 558800"/>
              <a:gd name="connsiteX6" fmla="*/ 495300 w 939800"/>
              <a:gd name="connsiteY6" fmla="*/ 558800 h 558800"/>
              <a:gd name="connsiteX7" fmla="*/ 203200 w 939800"/>
              <a:gd name="connsiteY7" fmla="*/ 444500 h 558800"/>
              <a:gd name="connsiteX8" fmla="*/ 25400 w 939800"/>
              <a:gd name="connsiteY8" fmla="*/ 304800 h 558800"/>
              <a:gd name="connsiteX9" fmla="*/ 0 w 939800"/>
              <a:gd name="connsiteY9" fmla="*/ 139700 h 558800"/>
              <a:gd name="connsiteX0" fmla="*/ 0 w 939800"/>
              <a:gd name="connsiteY0" fmla="*/ 139833 h 558933"/>
              <a:gd name="connsiteX1" fmla="*/ 393700 w 939800"/>
              <a:gd name="connsiteY1" fmla="*/ 133 h 558933"/>
              <a:gd name="connsiteX2" fmla="*/ 647700 w 939800"/>
              <a:gd name="connsiteY2" fmla="*/ 114433 h 558933"/>
              <a:gd name="connsiteX3" fmla="*/ 927100 w 939800"/>
              <a:gd name="connsiteY3" fmla="*/ 127133 h 558933"/>
              <a:gd name="connsiteX4" fmla="*/ 939800 w 939800"/>
              <a:gd name="connsiteY4" fmla="*/ 279533 h 558933"/>
              <a:gd name="connsiteX5" fmla="*/ 736600 w 939800"/>
              <a:gd name="connsiteY5" fmla="*/ 482733 h 558933"/>
              <a:gd name="connsiteX6" fmla="*/ 495300 w 939800"/>
              <a:gd name="connsiteY6" fmla="*/ 558933 h 558933"/>
              <a:gd name="connsiteX7" fmla="*/ 203200 w 939800"/>
              <a:gd name="connsiteY7" fmla="*/ 444633 h 558933"/>
              <a:gd name="connsiteX8" fmla="*/ 25400 w 939800"/>
              <a:gd name="connsiteY8" fmla="*/ 304933 h 558933"/>
              <a:gd name="connsiteX9" fmla="*/ 0 w 939800"/>
              <a:gd name="connsiteY9" fmla="*/ 139833 h 55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800" h="558933">
                <a:moveTo>
                  <a:pt x="0" y="139833"/>
                </a:moveTo>
                <a:cubicBezTo>
                  <a:pt x="61383" y="89033"/>
                  <a:pt x="285750" y="4366"/>
                  <a:pt x="393700" y="133"/>
                </a:cubicBezTo>
                <a:cubicBezTo>
                  <a:pt x="501650" y="-4100"/>
                  <a:pt x="558800" y="93266"/>
                  <a:pt x="647700" y="114433"/>
                </a:cubicBezTo>
                <a:lnTo>
                  <a:pt x="927100" y="127133"/>
                </a:lnTo>
                <a:lnTo>
                  <a:pt x="939800" y="279533"/>
                </a:lnTo>
                <a:lnTo>
                  <a:pt x="736600" y="482733"/>
                </a:lnTo>
                <a:lnTo>
                  <a:pt x="495300" y="558933"/>
                </a:lnTo>
                <a:lnTo>
                  <a:pt x="203200" y="444633"/>
                </a:lnTo>
                <a:lnTo>
                  <a:pt x="25400" y="304933"/>
                </a:lnTo>
                <a:lnTo>
                  <a:pt x="0" y="139833"/>
                </a:lnTo>
                <a:close/>
              </a:path>
            </a:pathLst>
          </a:cu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1222375" y="2915823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485900" y="3384429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1749425" y="3853034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6340475" y="2915823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6604000" y="3384429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6867525" y="3853034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94723" y="2958560"/>
            <a:ext cx="781052" cy="509751"/>
            <a:chOff x="294723" y="2958560"/>
            <a:chExt cx="781052" cy="509751"/>
          </a:xfrm>
        </p:grpSpPr>
        <p:pic>
          <p:nvPicPr>
            <p:cNvPr id="4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94723" y="3458033"/>
            <a:ext cx="781052" cy="509751"/>
            <a:chOff x="562299" y="3458033"/>
            <a:chExt cx="781052" cy="509751"/>
          </a:xfrm>
        </p:grpSpPr>
        <p:pic>
          <p:nvPicPr>
            <p:cNvPr id="5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00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99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94723" y="3962645"/>
            <a:ext cx="1047868" cy="509751"/>
            <a:chOff x="563059" y="3962645"/>
            <a:chExt cx="1047868" cy="509751"/>
          </a:xfrm>
        </p:grpSpPr>
        <p:pic>
          <p:nvPicPr>
            <p:cNvPr id="5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76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9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7990547" y="2823093"/>
            <a:ext cx="781052" cy="509751"/>
            <a:chOff x="294723" y="2958560"/>
            <a:chExt cx="781052" cy="509751"/>
          </a:xfrm>
        </p:grpSpPr>
        <p:pic>
          <p:nvPicPr>
            <p:cNvPr id="5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7990547" y="3897606"/>
            <a:ext cx="781052" cy="509751"/>
            <a:chOff x="562299" y="3458033"/>
            <a:chExt cx="781052" cy="509751"/>
          </a:xfrm>
        </p:grpSpPr>
        <p:pic>
          <p:nvPicPr>
            <p:cNvPr id="6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00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99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7990547" y="3350806"/>
            <a:ext cx="1047868" cy="509751"/>
            <a:chOff x="563059" y="3962645"/>
            <a:chExt cx="1047868" cy="509751"/>
          </a:xfrm>
        </p:grpSpPr>
        <p:pic>
          <p:nvPicPr>
            <p:cNvPr id="6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76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9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52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759450" y="4783051"/>
            <a:ext cx="1364567" cy="617738"/>
            <a:chOff x="7568418" y="2743200"/>
            <a:chExt cx="1364567" cy="61773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539089" y="2851445"/>
              <a:ext cx="393896" cy="509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568418" y="2743200"/>
              <a:ext cx="1069145" cy="416377"/>
            </a:xfrm>
            <a:custGeom>
              <a:avLst/>
              <a:gdLst>
                <a:gd name="connsiteX0" fmla="*/ 0 w 1069145"/>
                <a:gd name="connsiteY0" fmla="*/ 0 h 416377"/>
                <a:gd name="connsiteX1" fmla="*/ 534573 w 1069145"/>
                <a:gd name="connsiteY1" fmla="*/ 379828 h 416377"/>
                <a:gd name="connsiteX2" fmla="*/ 1069145 w 1069145"/>
                <a:gd name="connsiteY2" fmla="*/ 379828 h 41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145" h="416377">
                  <a:moveTo>
                    <a:pt x="0" y="0"/>
                  </a:moveTo>
                  <a:cubicBezTo>
                    <a:pt x="178191" y="158261"/>
                    <a:pt x="356382" y="316523"/>
                    <a:pt x="534573" y="379828"/>
                  </a:cubicBezTo>
                  <a:cubicBezTo>
                    <a:pt x="712764" y="443133"/>
                    <a:pt x="890954" y="411480"/>
                    <a:pt x="1069145" y="379828"/>
                  </a:cubicBezTo>
                </a:path>
              </a:pathLst>
            </a:cu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Chord 31"/>
            <p:cNvSpPr/>
            <p:nvPr/>
          </p:nvSpPr>
          <p:spPr bwMode="auto">
            <a:xfrm>
              <a:off x="8637563" y="2987543"/>
              <a:ext cx="175846" cy="175846"/>
            </a:xfrm>
            <a:prstGeom prst="chord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6" name="TextBox 3"/>
          <p:cNvSpPr txBox="1"/>
          <p:nvPr/>
        </p:nvSpPr>
        <p:spPr bwMode="auto">
          <a:xfrm>
            <a:off x="2109634" y="5497805"/>
            <a:ext cx="492474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standard “chunk” amount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271966" y="1911893"/>
            <a:ext cx="2600068" cy="3034214"/>
            <a:chOff x="4442372" y="2477586"/>
            <a:chExt cx="2600068" cy="303421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sp>
        <p:nvSpPr>
          <p:cNvPr id="29" name="Freeform 28"/>
          <p:cNvSpPr/>
          <p:nvPr/>
        </p:nvSpPr>
        <p:spPr bwMode="auto">
          <a:xfrm>
            <a:off x="4114800" y="3568566"/>
            <a:ext cx="939800" cy="558933"/>
          </a:xfrm>
          <a:custGeom>
            <a:avLst/>
            <a:gdLst>
              <a:gd name="connsiteX0" fmla="*/ 0 w 939800"/>
              <a:gd name="connsiteY0" fmla="*/ 139700 h 558800"/>
              <a:gd name="connsiteX1" fmla="*/ 393700 w 939800"/>
              <a:gd name="connsiteY1" fmla="*/ 0 h 558800"/>
              <a:gd name="connsiteX2" fmla="*/ 647700 w 939800"/>
              <a:gd name="connsiteY2" fmla="*/ 114300 h 558800"/>
              <a:gd name="connsiteX3" fmla="*/ 927100 w 939800"/>
              <a:gd name="connsiteY3" fmla="*/ 127000 h 558800"/>
              <a:gd name="connsiteX4" fmla="*/ 939800 w 939800"/>
              <a:gd name="connsiteY4" fmla="*/ 279400 h 558800"/>
              <a:gd name="connsiteX5" fmla="*/ 736600 w 939800"/>
              <a:gd name="connsiteY5" fmla="*/ 482600 h 558800"/>
              <a:gd name="connsiteX6" fmla="*/ 495300 w 939800"/>
              <a:gd name="connsiteY6" fmla="*/ 558800 h 558800"/>
              <a:gd name="connsiteX7" fmla="*/ 203200 w 939800"/>
              <a:gd name="connsiteY7" fmla="*/ 444500 h 558800"/>
              <a:gd name="connsiteX8" fmla="*/ 25400 w 939800"/>
              <a:gd name="connsiteY8" fmla="*/ 304800 h 558800"/>
              <a:gd name="connsiteX9" fmla="*/ 0 w 939800"/>
              <a:gd name="connsiteY9" fmla="*/ 139700 h 558800"/>
              <a:gd name="connsiteX0" fmla="*/ 0 w 939800"/>
              <a:gd name="connsiteY0" fmla="*/ 139833 h 558933"/>
              <a:gd name="connsiteX1" fmla="*/ 393700 w 939800"/>
              <a:gd name="connsiteY1" fmla="*/ 133 h 558933"/>
              <a:gd name="connsiteX2" fmla="*/ 647700 w 939800"/>
              <a:gd name="connsiteY2" fmla="*/ 114433 h 558933"/>
              <a:gd name="connsiteX3" fmla="*/ 927100 w 939800"/>
              <a:gd name="connsiteY3" fmla="*/ 127133 h 558933"/>
              <a:gd name="connsiteX4" fmla="*/ 939800 w 939800"/>
              <a:gd name="connsiteY4" fmla="*/ 279533 h 558933"/>
              <a:gd name="connsiteX5" fmla="*/ 736600 w 939800"/>
              <a:gd name="connsiteY5" fmla="*/ 482733 h 558933"/>
              <a:gd name="connsiteX6" fmla="*/ 495300 w 939800"/>
              <a:gd name="connsiteY6" fmla="*/ 558933 h 558933"/>
              <a:gd name="connsiteX7" fmla="*/ 203200 w 939800"/>
              <a:gd name="connsiteY7" fmla="*/ 444633 h 558933"/>
              <a:gd name="connsiteX8" fmla="*/ 25400 w 939800"/>
              <a:gd name="connsiteY8" fmla="*/ 304933 h 558933"/>
              <a:gd name="connsiteX9" fmla="*/ 0 w 939800"/>
              <a:gd name="connsiteY9" fmla="*/ 139833 h 55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800" h="558933">
                <a:moveTo>
                  <a:pt x="0" y="139833"/>
                </a:moveTo>
                <a:cubicBezTo>
                  <a:pt x="61383" y="89033"/>
                  <a:pt x="285750" y="4366"/>
                  <a:pt x="393700" y="133"/>
                </a:cubicBezTo>
                <a:cubicBezTo>
                  <a:pt x="501650" y="-4100"/>
                  <a:pt x="558800" y="93266"/>
                  <a:pt x="647700" y="114433"/>
                </a:cubicBezTo>
                <a:lnTo>
                  <a:pt x="927100" y="127133"/>
                </a:lnTo>
                <a:lnTo>
                  <a:pt x="939800" y="279533"/>
                </a:lnTo>
                <a:lnTo>
                  <a:pt x="736600" y="482733"/>
                </a:lnTo>
                <a:lnTo>
                  <a:pt x="495300" y="558933"/>
                </a:lnTo>
                <a:lnTo>
                  <a:pt x="203200" y="444633"/>
                </a:lnTo>
                <a:lnTo>
                  <a:pt x="25400" y="304933"/>
                </a:lnTo>
                <a:lnTo>
                  <a:pt x="0" y="139833"/>
                </a:lnTo>
                <a:close/>
              </a:path>
            </a:pathLst>
          </a:cu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1222375" y="2915823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485900" y="3384429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1749425" y="3853034"/>
            <a:ext cx="1054100" cy="51317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6340475" y="2915823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6604000" y="3384429"/>
            <a:ext cx="1054100" cy="51317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6867525" y="3853034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94723" y="2958560"/>
            <a:ext cx="781052" cy="509751"/>
            <a:chOff x="294723" y="2958560"/>
            <a:chExt cx="781052" cy="509751"/>
          </a:xfrm>
        </p:grpSpPr>
        <p:pic>
          <p:nvPicPr>
            <p:cNvPr id="4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94723" y="3458033"/>
            <a:ext cx="781052" cy="509751"/>
            <a:chOff x="562299" y="3458033"/>
            <a:chExt cx="781052" cy="509751"/>
          </a:xfrm>
        </p:grpSpPr>
        <p:pic>
          <p:nvPicPr>
            <p:cNvPr id="5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00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99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7990547" y="2823093"/>
            <a:ext cx="781052" cy="509751"/>
            <a:chOff x="294723" y="2958560"/>
            <a:chExt cx="781052" cy="509751"/>
          </a:xfrm>
        </p:grpSpPr>
        <p:pic>
          <p:nvPicPr>
            <p:cNvPr id="57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4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23" y="2958560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7990547" y="3897606"/>
            <a:ext cx="781052" cy="509751"/>
            <a:chOff x="562299" y="3458033"/>
            <a:chExt cx="781052" cy="509751"/>
          </a:xfrm>
        </p:grpSpPr>
        <p:pic>
          <p:nvPicPr>
            <p:cNvPr id="6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00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99" y="3458033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10" descr="Image result for hacker hoo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51" y="390600"/>
            <a:ext cx="2000250" cy="17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ounded Rectangular Callout 66"/>
          <p:cNvSpPr/>
          <p:nvPr/>
        </p:nvSpPr>
        <p:spPr bwMode="auto">
          <a:xfrm flipH="1">
            <a:off x="4461651" y="702154"/>
            <a:ext cx="2504870" cy="510778"/>
          </a:xfrm>
          <a:prstGeom prst="wedgeRoundRectCallout">
            <a:avLst>
              <a:gd name="adj1" fmla="val -71493"/>
              <a:gd name="adj2" fmla="val 967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Seriously, dude?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AD77370-9A3B-4069-B03B-1489A25687B5}"/>
              </a:ext>
            </a:extLst>
          </p:cNvPr>
          <p:cNvGrpSpPr/>
          <p:nvPr/>
        </p:nvGrpSpPr>
        <p:grpSpPr>
          <a:xfrm>
            <a:off x="294723" y="3962645"/>
            <a:ext cx="1047868" cy="509751"/>
            <a:chOff x="563059" y="3962645"/>
            <a:chExt cx="1047868" cy="509751"/>
          </a:xfrm>
        </p:grpSpPr>
        <p:pic>
          <p:nvPicPr>
            <p:cNvPr id="69" name="Picture 6" descr="https://bitcoin.org/img/icons/opengraph.png">
              <a:extLst>
                <a:ext uri="{FF2B5EF4-FFF2-40B4-BE49-F238E27FC236}">
                  <a16:creationId xmlns:a16="http://schemas.microsoft.com/office/drawing/2014/main" id="{9498B9CA-221B-4656-B083-61338A801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76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" descr="https://bitcoin.org/img/icons/opengraph.png">
              <a:extLst>
                <a:ext uri="{FF2B5EF4-FFF2-40B4-BE49-F238E27FC236}">
                  <a16:creationId xmlns:a16="http://schemas.microsoft.com/office/drawing/2014/main" id="{577A344C-FEDE-4AA3-B55A-6A2975804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6" descr="https://bitcoin.org/img/icons/opengraph.png">
              <a:extLst>
                <a:ext uri="{FF2B5EF4-FFF2-40B4-BE49-F238E27FC236}">
                  <a16:creationId xmlns:a16="http://schemas.microsoft.com/office/drawing/2014/main" id="{34DF43A5-3CA5-462F-826F-AAABACA54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9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BEF4FFD-E58B-42FD-8702-72CEFDD73B87}"/>
              </a:ext>
            </a:extLst>
          </p:cNvPr>
          <p:cNvGrpSpPr/>
          <p:nvPr/>
        </p:nvGrpSpPr>
        <p:grpSpPr>
          <a:xfrm>
            <a:off x="7990547" y="3350806"/>
            <a:ext cx="1047868" cy="509751"/>
            <a:chOff x="563059" y="3962645"/>
            <a:chExt cx="1047868" cy="509751"/>
          </a:xfrm>
        </p:grpSpPr>
        <p:pic>
          <p:nvPicPr>
            <p:cNvPr id="73" name="Picture 6" descr="https://bitcoin.org/img/icons/opengraph.png">
              <a:extLst>
                <a:ext uri="{FF2B5EF4-FFF2-40B4-BE49-F238E27FC236}">
                  <a16:creationId xmlns:a16="http://schemas.microsoft.com/office/drawing/2014/main" id="{18DCCCB9-7FE5-4D84-A72E-BE2DD69C6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76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" descr="https://bitcoin.org/img/icons/opengraph.png">
              <a:extLst>
                <a:ext uri="{FF2B5EF4-FFF2-40B4-BE49-F238E27FC236}">
                  <a16:creationId xmlns:a16="http://schemas.microsoft.com/office/drawing/2014/main" id="{C36D09DB-61BF-4301-81D6-6EFF01736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75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6" descr="https://bitcoin.org/img/icons/opengraph.png">
              <a:extLst>
                <a:ext uri="{FF2B5EF4-FFF2-40B4-BE49-F238E27FC236}">
                  <a16:creationId xmlns:a16="http://schemas.microsoft.com/office/drawing/2014/main" id="{AB27758C-3814-4951-841E-3D23155E2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9" y="3962645"/>
              <a:ext cx="509751" cy="5097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0549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Beware of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03225" y="2423424"/>
            <a:ext cx="927100" cy="777252"/>
            <a:chOff x="2832100" y="3934449"/>
            <a:chExt cx="927100" cy="777252"/>
          </a:xfrm>
        </p:grpSpPr>
        <p:pic>
          <p:nvPicPr>
            <p:cNvPr id="6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95017" y="2442074"/>
            <a:ext cx="1447800" cy="777252"/>
            <a:chOff x="4711700" y="2357225"/>
            <a:chExt cx="1447800" cy="777252"/>
          </a:xfrm>
        </p:grpSpPr>
        <p:pic>
          <p:nvPicPr>
            <p:cNvPr id="1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0" y="2490976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ounded Rectangle 10"/>
            <p:cNvSpPr/>
            <p:nvPr/>
          </p:nvSpPr>
          <p:spPr bwMode="auto">
            <a:xfrm>
              <a:off x="4711700" y="2357225"/>
              <a:ext cx="14478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2.993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3225" y="3629924"/>
            <a:ext cx="927100" cy="777252"/>
            <a:chOff x="2832100" y="3934449"/>
            <a:chExt cx="927100" cy="777252"/>
          </a:xfrm>
        </p:grpSpPr>
        <p:pic>
          <p:nvPicPr>
            <p:cNvPr id="2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47925" y="3648574"/>
            <a:ext cx="1447800" cy="777252"/>
            <a:chOff x="4711700" y="2357225"/>
            <a:chExt cx="1447800" cy="777252"/>
          </a:xfrm>
        </p:grpSpPr>
        <p:pic>
          <p:nvPicPr>
            <p:cNvPr id="1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0" y="2490976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ounded Rectangle 18"/>
            <p:cNvSpPr/>
            <p:nvPr/>
          </p:nvSpPr>
          <p:spPr bwMode="auto">
            <a:xfrm>
              <a:off x="4711700" y="2357225"/>
              <a:ext cx="14478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2.991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3225" y="4709424"/>
            <a:ext cx="927100" cy="777252"/>
            <a:chOff x="2832100" y="3934449"/>
            <a:chExt cx="927100" cy="777252"/>
          </a:xfrm>
        </p:grpSpPr>
        <p:pic>
          <p:nvPicPr>
            <p:cNvPr id="2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ounded Rectangle 28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45971" y="2528717"/>
            <a:ext cx="533400" cy="2852666"/>
            <a:chOff x="1622425" y="2528717"/>
            <a:chExt cx="533400" cy="2852666"/>
          </a:xfrm>
        </p:grpSpPr>
        <p:sp>
          <p:nvSpPr>
            <p:cNvPr id="8" name="Right Arrow 7"/>
            <p:cNvSpPr/>
            <p:nvPr/>
          </p:nvSpPr>
          <p:spPr bwMode="auto">
            <a:xfrm>
              <a:off x="1622425" y="2528717"/>
              <a:ext cx="533400" cy="566666"/>
            </a:xfrm>
            <a:prstGeom prst="rightArrow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16" name="Right Arrow 15"/>
            <p:cNvSpPr/>
            <p:nvPr/>
          </p:nvSpPr>
          <p:spPr bwMode="auto">
            <a:xfrm>
              <a:off x="1622425" y="3735217"/>
              <a:ext cx="533400" cy="566666"/>
            </a:xfrm>
            <a:prstGeom prst="rightArrow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4" name="Right Arrow 23"/>
            <p:cNvSpPr/>
            <p:nvPr/>
          </p:nvSpPr>
          <p:spPr bwMode="auto">
            <a:xfrm>
              <a:off x="1622425" y="4814717"/>
              <a:ext cx="533400" cy="566666"/>
            </a:xfrm>
            <a:prstGeom prst="rightArrow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95017" y="4728074"/>
            <a:ext cx="1447800" cy="777252"/>
            <a:chOff x="4711700" y="2357225"/>
            <a:chExt cx="1447800" cy="777252"/>
          </a:xfrm>
        </p:grpSpPr>
        <p:pic>
          <p:nvPicPr>
            <p:cNvPr id="26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0" y="2490976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4711700" y="2357225"/>
              <a:ext cx="14478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2.989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07509" y="2246568"/>
            <a:ext cx="2600068" cy="3034214"/>
            <a:chOff x="4442372" y="2477586"/>
            <a:chExt cx="2600068" cy="3034214"/>
          </a:xfrm>
        </p:grpSpPr>
        <p:sp>
          <p:nvSpPr>
            <p:cNvPr id="31" name="Rectangle 30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42" name="Rectangle 41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sp>
        <p:nvSpPr>
          <p:cNvPr id="47" name="Right Arrow 46"/>
          <p:cNvSpPr/>
          <p:nvPr/>
        </p:nvSpPr>
        <p:spPr bwMode="auto">
          <a:xfrm>
            <a:off x="4223144" y="25189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4223144" y="37254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9" name="Right Arrow 48"/>
          <p:cNvSpPr/>
          <p:nvPr/>
        </p:nvSpPr>
        <p:spPr bwMode="auto">
          <a:xfrm>
            <a:off x="4223144" y="48049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>
            <a:off x="8023225" y="25189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8023225" y="37254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8023225" y="480491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495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561">
            <a:off x="-546099" y="1679163"/>
            <a:ext cx="970000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Mixing Services 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343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561">
            <a:off x="-546099" y="1679163"/>
            <a:ext cx="970000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Mixing Services 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2781285" y="4843740"/>
            <a:ext cx="35814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anonymity sets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014013" y="2644195"/>
            <a:ext cx="116570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295029" y="2644195"/>
            <a:ext cx="178606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Dodgy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reputation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723723" y="2878932"/>
            <a:ext cx="978408" cy="48463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19867" y="3647410"/>
            <a:ext cx="2304267" cy="978408"/>
            <a:chOff x="3327004" y="3647410"/>
            <a:chExt cx="2304267" cy="97840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8" name="Right Arrow 7"/>
            <p:cNvSpPr/>
            <p:nvPr/>
          </p:nvSpPr>
          <p:spPr bwMode="auto">
            <a:xfrm rot="7796850">
              <a:off x="4899751" y="3894298"/>
              <a:ext cx="978408" cy="484632"/>
            </a:xfrm>
            <a:prstGeom prst="rightArrow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 rot="13803150" flipV="1">
              <a:off x="3080116" y="3894298"/>
              <a:ext cx="978408" cy="484632"/>
            </a:xfrm>
            <a:prstGeom prst="rightArrow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5005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Decentralized Mixers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76878" y="2174483"/>
            <a:ext cx="772950" cy="902014"/>
            <a:chOff x="4442372" y="2477586"/>
            <a:chExt cx="2600068" cy="3034214"/>
          </a:xfrm>
        </p:grpSpPr>
        <p:sp>
          <p:nvSpPr>
            <p:cNvPr id="7" name="Rectangle 6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28" name="Group 27"/>
          <p:cNvGrpSpPr/>
          <p:nvPr/>
        </p:nvGrpSpPr>
        <p:grpSpPr>
          <a:xfrm>
            <a:off x="3915278" y="2098751"/>
            <a:ext cx="772950" cy="902014"/>
            <a:chOff x="4442372" y="2477586"/>
            <a:chExt cx="2600068" cy="303421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42" name="Oval 41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50" name="Group 49"/>
          <p:cNvGrpSpPr/>
          <p:nvPr/>
        </p:nvGrpSpPr>
        <p:grpSpPr>
          <a:xfrm>
            <a:off x="6707348" y="3839119"/>
            <a:ext cx="772950" cy="902014"/>
            <a:chOff x="4442372" y="2477586"/>
            <a:chExt cx="2600068" cy="3034214"/>
          </a:xfrm>
        </p:grpSpPr>
        <p:sp>
          <p:nvSpPr>
            <p:cNvPr id="51" name="Rectangle 50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64" name="Oval 63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72" name="Group 71"/>
          <p:cNvGrpSpPr/>
          <p:nvPr/>
        </p:nvGrpSpPr>
        <p:grpSpPr>
          <a:xfrm>
            <a:off x="4018922" y="5262287"/>
            <a:ext cx="772950" cy="902014"/>
            <a:chOff x="4442372" y="2477586"/>
            <a:chExt cx="2600068" cy="3034214"/>
          </a:xfrm>
        </p:grpSpPr>
        <p:sp>
          <p:nvSpPr>
            <p:cNvPr id="73" name="Rectangle 72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86" name="Oval 85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94" name="Group 93"/>
          <p:cNvGrpSpPr/>
          <p:nvPr/>
        </p:nvGrpSpPr>
        <p:grpSpPr>
          <a:xfrm>
            <a:off x="2770137" y="3935226"/>
            <a:ext cx="772950" cy="902014"/>
            <a:chOff x="4442372" y="2477586"/>
            <a:chExt cx="2600068" cy="3034214"/>
          </a:xfrm>
        </p:grpSpPr>
        <p:sp>
          <p:nvSpPr>
            <p:cNvPr id="95" name="Rectangle 94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108" name="Oval 107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cxnSp>
        <p:nvCxnSpPr>
          <p:cNvPr id="115" name="Straight Arrow Connector 114"/>
          <p:cNvCxnSpPr/>
          <p:nvPr/>
        </p:nvCxnSpPr>
        <p:spPr bwMode="auto">
          <a:xfrm flipV="1">
            <a:off x="2504921" y="2540891"/>
            <a:ext cx="1163615" cy="73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>
            <a:off x="5060419" y="2540891"/>
            <a:ext cx="1441981" cy="141634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9" name="Straight Arrow Connector 118"/>
          <p:cNvCxnSpPr/>
          <p:nvPr/>
        </p:nvCxnSpPr>
        <p:spPr bwMode="auto">
          <a:xfrm>
            <a:off x="4372592" y="3249062"/>
            <a:ext cx="78293" cy="181376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2" name="Straight Arrow Connector 121"/>
          <p:cNvCxnSpPr/>
          <p:nvPr/>
        </p:nvCxnSpPr>
        <p:spPr bwMode="auto">
          <a:xfrm>
            <a:off x="3684765" y="4301634"/>
            <a:ext cx="2817635" cy="5302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 flipV="1">
            <a:off x="5006325" y="4940300"/>
            <a:ext cx="2009388" cy="83752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 flipH="1" flipV="1">
            <a:off x="2012485" y="3249062"/>
            <a:ext cx="757652" cy="72453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15023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Decentralized Mixers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76878" y="2174483"/>
            <a:ext cx="772950" cy="902014"/>
            <a:chOff x="4442372" y="2477586"/>
            <a:chExt cx="2600068" cy="3034214"/>
          </a:xfrm>
        </p:grpSpPr>
        <p:sp>
          <p:nvSpPr>
            <p:cNvPr id="7" name="Rectangle 6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28" name="Group 27"/>
          <p:cNvGrpSpPr/>
          <p:nvPr/>
        </p:nvGrpSpPr>
        <p:grpSpPr>
          <a:xfrm>
            <a:off x="3915278" y="2098751"/>
            <a:ext cx="772950" cy="902014"/>
            <a:chOff x="4442372" y="2477586"/>
            <a:chExt cx="2600068" cy="303421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42" name="Oval 41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50" name="Group 49"/>
          <p:cNvGrpSpPr/>
          <p:nvPr/>
        </p:nvGrpSpPr>
        <p:grpSpPr>
          <a:xfrm>
            <a:off x="6707348" y="3839119"/>
            <a:ext cx="772950" cy="902014"/>
            <a:chOff x="4442372" y="2477586"/>
            <a:chExt cx="2600068" cy="3034214"/>
          </a:xfrm>
        </p:grpSpPr>
        <p:sp>
          <p:nvSpPr>
            <p:cNvPr id="51" name="Rectangle 50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64" name="Oval 63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72" name="Group 71"/>
          <p:cNvGrpSpPr/>
          <p:nvPr/>
        </p:nvGrpSpPr>
        <p:grpSpPr>
          <a:xfrm>
            <a:off x="4018922" y="5262287"/>
            <a:ext cx="772950" cy="902014"/>
            <a:chOff x="4442372" y="2477586"/>
            <a:chExt cx="2600068" cy="3034214"/>
          </a:xfrm>
        </p:grpSpPr>
        <p:sp>
          <p:nvSpPr>
            <p:cNvPr id="73" name="Rectangle 72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86" name="Oval 85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grpSp>
        <p:nvGrpSpPr>
          <p:cNvPr id="94" name="Group 93"/>
          <p:cNvGrpSpPr/>
          <p:nvPr/>
        </p:nvGrpSpPr>
        <p:grpSpPr>
          <a:xfrm>
            <a:off x="2770137" y="3935226"/>
            <a:ext cx="772950" cy="902014"/>
            <a:chOff x="4442372" y="2477586"/>
            <a:chExt cx="2600068" cy="3034214"/>
          </a:xfrm>
        </p:grpSpPr>
        <p:sp>
          <p:nvSpPr>
            <p:cNvPr id="95" name="Rectangle 94"/>
            <p:cNvSpPr/>
            <p:nvPr/>
          </p:nvSpPr>
          <p:spPr bwMode="auto">
            <a:xfrm>
              <a:off x="4442372" y="2911732"/>
              <a:ext cx="2600068" cy="2600068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4923256" y="3392616"/>
              <a:ext cx="1638300" cy="1638300"/>
              <a:chOff x="3683000" y="3175000"/>
              <a:chExt cx="1638300" cy="1638300"/>
            </a:xfrm>
          </p:grpSpPr>
          <p:sp>
            <p:nvSpPr>
              <p:cNvPr id="108" name="Oval 107"/>
              <p:cNvSpPr/>
              <p:nvPr/>
            </p:nvSpPr>
            <p:spPr bwMode="auto">
              <a:xfrm>
                <a:off x="3810000" y="3302000"/>
                <a:ext cx="1384300" cy="1384300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4000500" y="3492500"/>
                <a:ext cx="1003300" cy="100330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3683000" y="3175000"/>
                <a:ext cx="1638300" cy="163830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739106" y="2477586"/>
              <a:ext cx="2006600" cy="410578"/>
              <a:chOff x="3454400" y="2384508"/>
              <a:chExt cx="2006600" cy="410578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3454400" y="2384508"/>
                <a:ext cx="2006600" cy="410578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3606800" y="2506202"/>
                <a:ext cx="393700" cy="167190"/>
              </a:xfrm>
              <a:prstGeom prst="rect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5090346" y="2458536"/>
                <a:ext cx="262522" cy="262522"/>
              </a:xfrm>
              <a:prstGeom prst="ellipse">
                <a:avLst/>
              </a:prstGeom>
              <a:solidFill>
                <a:srgbClr val="FFFFCC"/>
              </a:solidFill>
              <a:ln w="381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4096526" y="2471800"/>
                <a:ext cx="250825" cy="235995"/>
                <a:chOff x="6195201" y="2009816"/>
                <a:chExt cx="250825" cy="235995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195201" y="2162216"/>
                  <a:ext cx="250825" cy="83595"/>
                  <a:chOff x="6042801" y="2009816"/>
                  <a:chExt cx="250825" cy="83595"/>
                </a:xfrm>
              </p:grpSpPr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60428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61952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6195201" y="2009816"/>
                  <a:ext cx="250825" cy="83595"/>
                  <a:chOff x="6347601" y="2009816"/>
                  <a:chExt cx="250825" cy="83595"/>
                </a:xfrm>
              </p:grpSpPr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63476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6500001" y="2009816"/>
                    <a:ext cx="98425" cy="83595"/>
                  </a:xfrm>
                  <a:prstGeom prst="rect">
                    <a:avLst/>
                  </a:prstGeom>
                  <a:solidFill>
                    <a:srgbClr val="FFFFCC"/>
                  </a:solidFill>
                  <a:ln w="38100" cap="flat" cmpd="sng" algn="ctr">
                    <a:solidFill>
                      <a:schemeClr val="tx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Lucida Console" pitchFamily="49" charset="0"/>
                    </a:endParaRPr>
                  </a:p>
                </p:txBody>
              </p:sp>
            </p:grpSp>
          </p:grpSp>
        </p:grpSp>
      </p:grpSp>
      <p:cxnSp>
        <p:nvCxnSpPr>
          <p:cNvPr id="115" name="Straight Arrow Connector 114"/>
          <p:cNvCxnSpPr/>
          <p:nvPr/>
        </p:nvCxnSpPr>
        <p:spPr bwMode="auto">
          <a:xfrm flipV="1">
            <a:off x="2504921" y="2540891"/>
            <a:ext cx="1163615" cy="73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>
            <a:off x="5060419" y="2540891"/>
            <a:ext cx="1441981" cy="141634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9" name="Straight Arrow Connector 118"/>
          <p:cNvCxnSpPr/>
          <p:nvPr/>
        </p:nvCxnSpPr>
        <p:spPr bwMode="auto">
          <a:xfrm>
            <a:off x="4372592" y="3249062"/>
            <a:ext cx="78293" cy="181376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2" name="Straight Arrow Connector 121"/>
          <p:cNvCxnSpPr/>
          <p:nvPr/>
        </p:nvCxnSpPr>
        <p:spPr bwMode="auto">
          <a:xfrm>
            <a:off x="3684765" y="4301634"/>
            <a:ext cx="2817635" cy="5302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 flipV="1">
            <a:off x="5006325" y="4940300"/>
            <a:ext cx="2009388" cy="83752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 flipH="1" flipV="1">
            <a:off x="2012485" y="3249062"/>
            <a:ext cx="757652" cy="72453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1" name="TextBox 110"/>
          <p:cNvSpPr txBox="1"/>
          <p:nvPr/>
        </p:nvSpPr>
        <p:spPr bwMode="auto">
          <a:xfrm>
            <a:off x="1220786" y="1837322"/>
            <a:ext cx="224452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Peer-to-Peer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1220786" y="3960896"/>
            <a:ext cx="40623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anonymity maybe</a:t>
            </a:r>
          </a:p>
        </p:txBody>
      </p:sp>
      <p:sp>
        <p:nvSpPr>
          <p:cNvPr id="113" name="TextBox 3"/>
          <p:cNvSpPr txBox="1"/>
          <p:nvPr/>
        </p:nvSpPr>
        <p:spPr bwMode="auto">
          <a:xfrm>
            <a:off x="1220786" y="2899109"/>
            <a:ext cx="155677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Theft</a:t>
            </a:r>
          </a:p>
        </p:txBody>
      </p:sp>
      <p:sp>
        <p:nvSpPr>
          <p:cNvPr id="114" name="TextBox 113"/>
          <p:cNvSpPr txBox="1"/>
          <p:nvPr/>
        </p:nvSpPr>
        <p:spPr bwMode="auto">
          <a:xfrm>
            <a:off x="1220786" y="5022684"/>
            <a:ext cx="58448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aligned with BTC philosophy?</a:t>
            </a:r>
          </a:p>
        </p:txBody>
      </p:sp>
    </p:spTree>
    <p:extLst>
      <p:ext uri="{BB962C8B-B14F-4D97-AF65-F5344CB8AC3E}">
        <p14:creationId xmlns:p14="http://schemas.microsoft.com/office/powerpoint/2010/main" val="32198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  <p:bldP spid="1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6477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CoinJoin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16" name="Wave 15"/>
          <p:cNvSpPr/>
          <p:nvPr/>
        </p:nvSpPr>
        <p:spPr bwMode="auto">
          <a:xfrm>
            <a:off x="3670300" y="2268561"/>
            <a:ext cx="18034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transaction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31975" y="2981178"/>
            <a:ext cx="1581150" cy="1450388"/>
            <a:chOff x="1222375" y="2915823"/>
            <a:chExt cx="1581150" cy="1450388"/>
          </a:xfrm>
        </p:grpSpPr>
        <p:sp>
          <p:nvSpPr>
            <p:cNvPr id="24" name="Right Arrow 23"/>
            <p:cNvSpPr/>
            <p:nvPr/>
          </p:nvSpPr>
          <p:spPr bwMode="auto">
            <a:xfrm>
              <a:off x="1222375" y="29158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5" name="Right Arrow 24"/>
            <p:cNvSpPr/>
            <p:nvPr/>
          </p:nvSpPr>
          <p:spPr bwMode="auto">
            <a:xfrm>
              <a:off x="1485900" y="33844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6" name="Right Arrow 25"/>
            <p:cNvSpPr/>
            <p:nvPr/>
          </p:nvSpPr>
          <p:spPr bwMode="auto">
            <a:xfrm>
              <a:off x="1749425" y="38530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30875" y="2981178"/>
            <a:ext cx="1581150" cy="1450388"/>
            <a:chOff x="1374775" y="3068223"/>
            <a:chExt cx="1581150" cy="1450388"/>
          </a:xfrm>
        </p:grpSpPr>
        <p:sp>
          <p:nvSpPr>
            <p:cNvPr id="27" name="Right Arrow 26"/>
            <p:cNvSpPr/>
            <p:nvPr/>
          </p:nvSpPr>
          <p:spPr bwMode="auto">
            <a:xfrm>
              <a:off x="1374775" y="3068223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8" name="Right Arrow 27"/>
            <p:cNvSpPr/>
            <p:nvPr/>
          </p:nvSpPr>
          <p:spPr bwMode="auto">
            <a:xfrm>
              <a:off x="1638300" y="3536829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29" name="Right Arrow 28"/>
            <p:cNvSpPr/>
            <p:nvPr/>
          </p:nvSpPr>
          <p:spPr bwMode="auto">
            <a:xfrm>
              <a:off x="1901825" y="4005434"/>
              <a:ext cx="1054100" cy="513177"/>
            </a:xfrm>
            <a:prstGeom prst="rightArrow">
              <a:avLst/>
            </a:prstGeom>
            <a:noFill/>
            <a:ln w="381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1198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CoinJoin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148438" y="2104022"/>
            <a:ext cx="46009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Peers who want to mix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148438" y="3786188"/>
            <a:ext cx="35830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transaction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1148438" y="2945105"/>
            <a:ext cx="562365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input, output addresses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48438" y="4627271"/>
            <a:ext cx="69429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it around, collect signatures, validate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148438" y="5468354"/>
            <a:ext cx="42627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Broadcast the transaction</a:t>
            </a:r>
          </a:p>
        </p:txBody>
      </p:sp>
    </p:spTree>
    <p:extLst>
      <p:ext uri="{BB962C8B-B14F-4D97-AF65-F5344CB8AC3E}">
        <p14:creationId xmlns:p14="http://schemas.microsoft.com/office/powerpoint/2010/main" val="5079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1C2E92-3376-4D61-9B94-90F3ECD2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February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F86268-0D15-478A-9DD8-282166A51B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5B790-C46B-4A8F-A706-B7FF6B6F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7808">
            <a:off x="539532" y="1687602"/>
            <a:ext cx="8690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85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Find Peers who Want to Mix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919" y="2127250"/>
            <a:ext cx="10571839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784766" y="1865640"/>
            <a:ext cx="67008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that match up interested parties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84766" y="4053860"/>
            <a:ext cx="46442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compromise identity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784766" y="2959750"/>
            <a:ext cx="750077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 mixer services, cannot steal your funds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784766" y="5147971"/>
            <a:ext cx="39629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charge fees</a:t>
            </a:r>
          </a:p>
        </p:txBody>
      </p:sp>
    </p:spTree>
    <p:extLst>
      <p:ext uri="{BB962C8B-B14F-4D97-AF65-F5344CB8AC3E}">
        <p14:creationId xmlns:p14="http://schemas.microsoft.com/office/powerpoint/2010/main" val="268449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 Input, Output Addresses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32159" y="1837322"/>
            <a:ext cx="15883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Tricky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32159" y="4137554"/>
            <a:ext cx="25380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use Tor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632159" y="2987438"/>
            <a:ext cx="730520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should know input-to-output mapping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32159" y="5287671"/>
            <a:ext cx="53271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special-purpose anon routing</a:t>
            </a:r>
          </a:p>
        </p:txBody>
      </p:sp>
    </p:spTree>
    <p:extLst>
      <p:ext uri="{BB962C8B-B14F-4D97-AF65-F5344CB8AC3E}">
        <p14:creationId xmlns:p14="http://schemas.microsoft.com/office/powerpoint/2010/main" val="23910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Denial of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13585" y="2472322"/>
            <a:ext cx="51427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might not sign transaction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13585" y="4878388"/>
            <a:ext cx="56621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Fix: fees, bonds, blame protocols?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313585" y="3675355"/>
            <a:ext cx="842410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might spend coin before transaction broadcast</a:t>
            </a:r>
          </a:p>
        </p:txBody>
      </p:sp>
    </p:spTree>
    <p:extLst>
      <p:ext uri="{BB962C8B-B14F-4D97-AF65-F5344CB8AC3E}">
        <p14:creationId xmlns:p14="http://schemas.microsoft.com/office/powerpoint/2010/main" val="68709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Best Practices Still Apply to CoinJoin!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1704204" y="2866022"/>
            <a:ext cx="30428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multiple times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704204" y="5310188"/>
            <a:ext cx="58224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fees reducing that chunk</a:t>
            </a:r>
          </a:p>
        </p:txBody>
      </p:sp>
      <p:sp>
        <p:nvSpPr>
          <p:cNvPr id="12" name="TextBox 3"/>
          <p:cNvSpPr txBox="1"/>
          <p:nvPr/>
        </p:nvSpPr>
        <p:spPr bwMode="auto">
          <a:xfrm>
            <a:off x="1704204" y="4088105"/>
            <a:ext cx="49824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fixed-size chunk amounts</a:t>
            </a:r>
          </a:p>
        </p:txBody>
      </p:sp>
    </p:spTree>
    <p:extLst>
      <p:ext uri="{BB962C8B-B14F-4D97-AF65-F5344CB8AC3E}">
        <p14:creationId xmlns:p14="http://schemas.microsoft.com/office/powerpoint/2010/main" val="7226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6477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Paranoia Strikes Deep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16" name="Wave 15"/>
          <p:cNvSpPr/>
          <p:nvPr/>
        </p:nvSpPr>
        <p:spPr bwMode="auto">
          <a:xfrm>
            <a:off x="3670300" y="2470465"/>
            <a:ext cx="1803400" cy="2875623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CoinJoin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2078037" y="2448778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078037" y="3651688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2078037" y="4837734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2530" name="Picture 2" descr="Image result for fb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969560"/>
            <a:ext cx="142875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fb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358516"/>
            <a:ext cx="142875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692768" y="3646666"/>
            <a:ext cx="8242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6002337" y="2448778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6002337" y="3651688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002337" y="4887595"/>
            <a:ext cx="1054100" cy="513177"/>
          </a:xfrm>
          <a:prstGeom prst="rightArrow">
            <a:avLst/>
          </a:prstGeom>
          <a:noFill/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0" name="Picture 2" descr="Image result for fb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4547660"/>
            <a:ext cx="142875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fb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3172470"/>
            <a:ext cx="142875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 bwMode="auto">
          <a:xfrm>
            <a:off x="7614267" y="2438735"/>
            <a:ext cx="8242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E73DEB5-D0E3-44C3-88D7-863B72D4E66A}"/>
              </a:ext>
            </a:extLst>
          </p:cNvPr>
          <p:cNvSpPr/>
          <p:nvPr/>
        </p:nvSpPr>
        <p:spPr bwMode="auto">
          <a:xfrm>
            <a:off x="1673745" y="1507089"/>
            <a:ext cx="1625636" cy="609064"/>
          </a:xfrm>
          <a:prstGeom prst="cloudCallout">
            <a:avLst>
              <a:gd name="adj1" fmla="val -75882"/>
              <a:gd name="adj2" fmla="val 87264"/>
            </a:avLst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secretly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512D1456-D2CE-480B-80DF-7D898B185F88}"/>
              </a:ext>
            </a:extLst>
          </p:cNvPr>
          <p:cNvSpPr/>
          <p:nvPr/>
        </p:nvSpPr>
        <p:spPr bwMode="auto">
          <a:xfrm>
            <a:off x="1780849" y="4226142"/>
            <a:ext cx="1625636" cy="609064"/>
          </a:xfrm>
          <a:prstGeom prst="cloudCallout">
            <a:avLst>
              <a:gd name="adj1" fmla="val -75882"/>
              <a:gd name="adj2" fmla="val 87264"/>
            </a:avLst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secretly</a:t>
            </a:r>
          </a:p>
        </p:txBody>
      </p:sp>
    </p:spTree>
    <p:extLst>
      <p:ext uri="{BB962C8B-B14F-4D97-AF65-F5344CB8AC3E}">
        <p14:creationId xmlns:p14="http://schemas.microsoft.com/office/powerpoint/2010/main" val="39909674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Merge Avoidance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26" name="Rounded Rectangular Callout 25"/>
          <p:cNvSpPr/>
          <p:nvPr/>
        </p:nvSpPr>
        <p:spPr bwMode="auto">
          <a:xfrm flipH="1">
            <a:off x="446307" y="5484971"/>
            <a:ext cx="3069011" cy="510778"/>
          </a:xfrm>
          <a:prstGeom prst="wedgeRoundRectCallout">
            <a:avLst>
              <a:gd name="adj1" fmla="val 8098"/>
              <a:gd name="adj2" fmla="val -24928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buy that hat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67000" y="3286749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338575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46156" y="4606803"/>
            <a:ext cx="1398588" cy="1553106"/>
            <a:chOff x="6977856" y="1516623"/>
            <a:chExt cx="1398588" cy="1553106"/>
          </a:xfrm>
        </p:grpSpPr>
        <p:pic>
          <p:nvPicPr>
            <p:cNvPr id="36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856" y="1516623"/>
              <a:ext cx="1398588" cy="955703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Snip Single Corner Rectangle 36"/>
            <p:cNvSpPr/>
            <p:nvPr/>
          </p:nvSpPr>
          <p:spPr bwMode="auto">
            <a:xfrm>
              <a:off x="7128361" y="2567881"/>
              <a:ext cx="1097578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 BTC</a:t>
              </a:r>
            </a:p>
          </p:txBody>
        </p: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635DFBBB-CFF8-0952-F9D4-10ECA8F33AB8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020E4FD9-D5DB-A395-B8FA-733E4E1E9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04348C8F-8049-3727-40ED-5B538E759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2FDE77EC-B803-1024-6336-F57CA860C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0F2A5B21-1FDA-D07B-0A09-73F1EBDF1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3DF76B16-029F-37AD-91F8-B80743B9C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6BD591CD-0C8B-98D8-9907-783701339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575C356-B43E-FF9D-81EF-122118149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635983E1-BDA0-4B00-31CB-51CCA4B39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4E973B01-DA75-0125-B0CD-E1352E263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8765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Merge Avoidance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667000" y="3364422"/>
            <a:ext cx="927100" cy="777252"/>
            <a:chOff x="2832100" y="3934449"/>
            <a:chExt cx="927100" cy="777252"/>
          </a:xfrm>
        </p:grpSpPr>
        <p:pic>
          <p:nvPicPr>
            <p:cNvPr id="4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0" y="2279257"/>
            <a:ext cx="927100" cy="777252"/>
            <a:chOff x="2832100" y="3934449"/>
            <a:chExt cx="927100" cy="777252"/>
          </a:xfrm>
        </p:grpSpPr>
        <p:pic>
          <p:nvPicPr>
            <p:cNvPr id="3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00" y="4235051"/>
            <a:ext cx="927100" cy="777252"/>
            <a:chOff x="2832100" y="3934449"/>
            <a:chExt cx="927100" cy="777252"/>
          </a:xfrm>
        </p:grpSpPr>
        <p:pic>
          <p:nvPicPr>
            <p:cNvPr id="33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ounded Rectangle 33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5" name="Wave 34"/>
          <p:cNvSpPr/>
          <p:nvPr/>
        </p:nvSpPr>
        <p:spPr bwMode="auto">
          <a:xfrm>
            <a:off x="4682728" y="2052130"/>
            <a:ext cx="1612900" cy="123150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3871714" y="238455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3871714" y="3469715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6573242" y="2384550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346156" y="4606803"/>
            <a:ext cx="1398588" cy="1553106"/>
            <a:chOff x="6977856" y="1516623"/>
            <a:chExt cx="1398588" cy="1553106"/>
          </a:xfrm>
        </p:grpSpPr>
        <p:pic>
          <p:nvPicPr>
            <p:cNvPr id="45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856" y="1516623"/>
              <a:ext cx="1398588" cy="955703"/>
            </a:xfrm>
            <a:prstGeom prst="rect">
              <a:avLst/>
            </a:prstGeom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Snip Single Corner Rectangle 45"/>
            <p:cNvSpPr/>
            <p:nvPr/>
          </p:nvSpPr>
          <p:spPr bwMode="auto">
            <a:xfrm>
              <a:off x="7128361" y="2567881"/>
              <a:ext cx="1097578" cy="501848"/>
            </a:xfrm>
            <a:prstGeom prst="snip1Rect">
              <a:avLst/>
            </a:prstGeom>
            <a:solidFill>
              <a:schemeClr val="bg1"/>
            </a:solidFill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 BTC</a:t>
              </a:r>
            </a:p>
          </p:txBody>
        </p:sp>
      </p:grpSp>
      <p:sp>
        <p:nvSpPr>
          <p:cNvPr id="42" name="Wave 41"/>
          <p:cNvSpPr/>
          <p:nvPr/>
        </p:nvSpPr>
        <p:spPr bwMode="auto">
          <a:xfrm>
            <a:off x="4682728" y="3137295"/>
            <a:ext cx="1612900" cy="1231507"/>
          </a:xfrm>
          <a:prstGeom prst="wav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</a:p>
        </p:txBody>
      </p:sp>
      <p:sp>
        <p:nvSpPr>
          <p:cNvPr id="43" name="Right Arrow 42"/>
          <p:cNvSpPr/>
          <p:nvPr/>
        </p:nvSpPr>
        <p:spPr bwMode="auto">
          <a:xfrm>
            <a:off x="6573242" y="3469715"/>
            <a:ext cx="533400" cy="566666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384256" y="3364422"/>
            <a:ext cx="927100" cy="777252"/>
            <a:chOff x="2832100" y="3934449"/>
            <a:chExt cx="927100" cy="777252"/>
          </a:xfrm>
        </p:grpSpPr>
        <p:pic>
          <p:nvPicPr>
            <p:cNvPr id="48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solidFill>
                <a:srgbClr val="0066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ounded Rectangle 48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84256" y="2279257"/>
            <a:ext cx="927100" cy="777252"/>
            <a:chOff x="2832100" y="3934449"/>
            <a:chExt cx="927100" cy="777252"/>
          </a:xfrm>
        </p:grpSpPr>
        <p:pic>
          <p:nvPicPr>
            <p:cNvPr id="5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00" y="4068200"/>
              <a:ext cx="509751" cy="509751"/>
            </a:xfrm>
            <a:prstGeom prst="rect">
              <a:avLst/>
            </a:prstGeom>
            <a:noFill/>
            <a:ln>
              <a:solidFill>
                <a:srgbClr val="0066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ounded Rectangle 51"/>
            <p:cNvSpPr/>
            <p:nvPr/>
          </p:nvSpPr>
          <p:spPr bwMode="auto">
            <a:xfrm>
              <a:off x="2832100" y="3934449"/>
              <a:ext cx="927100" cy="777252"/>
            </a:xfrm>
            <a:prstGeom prst="roundRect">
              <a:avLst/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3" name="Rounded Rectangular Callout 52"/>
          <p:cNvSpPr/>
          <p:nvPr/>
        </p:nvSpPr>
        <p:spPr bwMode="auto">
          <a:xfrm flipH="1">
            <a:off x="3871713" y="4878553"/>
            <a:ext cx="2464671" cy="1736646"/>
          </a:xfrm>
          <a:prstGeom prst="wedgeRoundRectCallout">
            <a:avLst>
              <a:gd name="adj1" fmla="val -87109"/>
              <a:gd name="adj2" fmla="val -2273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need to be careful about combining outputs</a:t>
            </a: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1CAD8DC9-259B-E8B0-0E09-A15B50F7D400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279D6AD4-246D-7A26-33BF-7C90C1B47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0FD30C56-8E76-C628-2068-2729B80EE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0BF87BE4-0F1E-AB9D-1C96-0E4F7F83C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F7672AF6-4ADE-C5E1-E128-27B7F4778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979D03C6-F7B0-8D2C-82C4-313547A7B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DAA9BFC-3BFD-981C-00EC-F53BA09FB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CE9FFC2A-7EE8-A50C-38DA-95EBAC50B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BF087B88-B9F4-8CD2-2F1E-8676C9930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C9C7B2DE-F9F8-36A5-7448-2715234BE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8803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about Ethereum?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23455" y="6276475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575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FA4A2C-5204-CECA-D884-EE58CD3BFC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BA1D65-FD6F-8DD7-7001-DDBB917E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3"/>
            <a:ext cx="9144000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ag of Korea, North | Britannica">
            <a:extLst>
              <a:ext uri="{FF2B5EF4-FFF2-40B4-BE49-F238E27FC236}">
                <a16:creationId xmlns:a16="http://schemas.microsoft.com/office/drawing/2014/main" id="{C788EA27-9036-5519-AE97-AD2E68B7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84" y="4819667"/>
            <a:ext cx="1372784" cy="68639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Iran | Britannica">
            <a:extLst>
              <a:ext uri="{FF2B5EF4-FFF2-40B4-BE49-F238E27FC236}">
                <a16:creationId xmlns:a16="http://schemas.microsoft.com/office/drawing/2014/main" id="{6BEE9254-C620-1458-7DF2-837A90408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761828"/>
            <a:ext cx="1501982" cy="85800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Russia - Wikipedia">
            <a:extLst>
              <a:ext uri="{FF2B5EF4-FFF2-40B4-BE49-F238E27FC236}">
                <a16:creationId xmlns:a16="http://schemas.microsoft.com/office/drawing/2014/main" id="{691240EE-7F1D-AF70-BEA4-9C392790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9" y="5696396"/>
            <a:ext cx="1171638" cy="78060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arcotic drugs Icon">
            <a:extLst>
              <a:ext uri="{FF2B5EF4-FFF2-40B4-BE49-F238E27FC236}">
                <a16:creationId xmlns:a16="http://schemas.microsoft.com/office/drawing/2014/main" id="{4D8BA858-CF39-DEDD-BFEF-5B56D8A98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72" y="4913643"/>
            <a:ext cx="1346587" cy="134658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terrorist Icon - Free PNG &amp; SVG 3796968 - Noun Project">
            <a:extLst>
              <a:ext uri="{FF2B5EF4-FFF2-40B4-BE49-F238E27FC236}">
                <a16:creationId xmlns:a16="http://schemas.microsoft.com/office/drawing/2014/main" id="{8D40B893-8A4A-79DF-A9B5-CFB8AB4E4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86" y="5139138"/>
            <a:ext cx="1314596" cy="13145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engine, gear&#10;&#10;Description automatically generated">
            <a:extLst>
              <a:ext uri="{FF2B5EF4-FFF2-40B4-BE49-F238E27FC236}">
                <a16:creationId xmlns:a16="http://schemas.microsoft.com/office/drawing/2014/main" id="{5F480808-06D3-1C08-DD26-DA6FBE37CE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84" y="3761828"/>
            <a:ext cx="2684487" cy="13404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BBAEDA-E31A-E749-C74F-E00978844877}"/>
              </a:ext>
            </a:extLst>
          </p:cNvPr>
          <p:cNvSpPr txBox="1"/>
          <p:nvPr/>
        </p:nvSpPr>
        <p:spPr bwMode="auto">
          <a:xfrm>
            <a:off x="885147" y="1578196"/>
            <a:ext cx="57999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U.S. person can do business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12FDC-DA4F-449B-F8F2-98C43F5437C4}"/>
              </a:ext>
            </a:extLst>
          </p:cNvPr>
          <p:cNvSpPr txBox="1"/>
          <p:nvPr/>
        </p:nvSpPr>
        <p:spPr bwMode="auto">
          <a:xfrm>
            <a:off x="885147" y="2336262"/>
            <a:ext cx="69698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(“U.S person” is anyone on U.S. soil or U.S. citizen anywhere)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83CF2-090F-BC3E-5881-1B64E256EF3F}"/>
              </a:ext>
            </a:extLst>
          </p:cNvPr>
          <p:cNvSpPr txBox="1"/>
          <p:nvPr/>
        </p:nvSpPr>
        <p:spPr bwMode="auto">
          <a:xfrm>
            <a:off x="885147" y="820130"/>
            <a:ext cx="66848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of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sanctioned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people, organizations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647A63-E013-28CE-B2D9-D21DCB1892F9}"/>
              </a:ext>
            </a:extLst>
          </p:cNvPr>
          <p:cNvSpPr txBox="1"/>
          <p:nvPr/>
        </p:nvSpPr>
        <p:spPr bwMode="auto">
          <a:xfrm>
            <a:off x="885147" y="3525215"/>
            <a:ext cx="68996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to Ethereum, Bitcoin addresses!</a:t>
            </a:r>
          </a:p>
        </p:txBody>
      </p:sp>
    </p:spTree>
    <p:extLst>
      <p:ext uri="{BB962C8B-B14F-4D97-AF65-F5344CB8AC3E}">
        <p14:creationId xmlns:p14="http://schemas.microsoft.com/office/powerpoint/2010/main" val="202999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Tornado.cash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49" y="1546049"/>
            <a:ext cx="3765902" cy="37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0B7B6B-79D3-7288-409A-FD30148ABB6B}"/>
              </a:ext>
            </a:extLst>
          </p:cNvPr>
          <p:cNvSpPr txBox="1"/>
          <p:nvPr/>
        </p:nvSpPr>
        <p:spPr bwMode="auto">
          <a:xfrm>
            <a:off x="801386" y="5315617"/>
            <a:ext cx="75232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Ethereum txns untraceable &amp; unlinkable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6DEF0-5F90-A3C5-8E7D-CBA85F919EE0}"/>
              </a:ext>
            </a:extLst>
          </p:cNvPr>
          <p:cNvSpPr txBox="1"/>
          <p:nvPr/>
        </p:nvSpPr>
        <p:spPr bwMode="auto">
          <a:xfrm>
            <a:off x="801386" y="2691935"/>
            <a:ext cx="59458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Decentralized, community-governed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7987DF-B2A9-E734-DDF4-5ACB4036EE88}"/>
              </a:ext>
            </a:extLst>
          </p:cNvPr>
          <p:cNvSpPr txBox="1"/>
          <p:nvPr/>
        </p:nvSpPr>
        <p:spPr bwMode="auto">
          <a:xfrm>
            <a:off x="801386" y="3566495"/>
            <a:ext cx="22653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Open-source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68FC62-152F-C48D-1845-651FB3200DAC}"/>
              </a:ext>
            </a:extLst>
          </p:cNvPr>
          <p:cNvSpPr txBox="1"/>
          <p:nvPr/>
        </p:nvSpPr>
        <p:spPr bwMode="auto">
          <a:xfrm>
            <a:off x="801386" y="4441055"/>
            <a:ext cx="2385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Non-custodial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AD32E4-6F3F-E76C-2812-029F56A56909}"/>
              </a:ext>
            </a:extLst>
          </p:cNvPr>
          <p:cNvSpPr txBox="1"/>
          <p:nvPr/>
        </p:nvSpPr>
        <p:spPr bwMode="auto">
          <a:xfrm>
            <a:off x="801386" y="1817375"/>
            <a:ext cx="26677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2019</a:t>
            </a:r>
          </a:p>
        </p:txBody>
      </p:sp>
    </p:spTree>
    <p:extLst>
      <p:ext uri="{BB962C8B-B14F-4D97-AF65-F5344CB8AC3E}">
        <p14:creationId xmlns:p14="http://schemas.microsoft.com/office/powerpoint/2010/main" val="29032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9459C9-01FE-4E4A-BF05-AD58E1A1A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077EC-0A2E-4E69-8D99-B2533D07E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8665">
            <a:off x="0" y="504376"/>
            <a:ext cx="9144000" cy="5849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6785BA-091E-4B23-97DF-F02A33F5B237}"/>
              </a:ext>
            </a:extLst>
          </p:cNvPr>
          <p:cNvSpPr txBox="1"/>
          <p:nvPr/>
        </p:nvSpPr>
        <p:spPr bwMode="auto">
          <a:xfrm>
            <a:off x="1227683" y="3158800"/>
            <a:ext cx="647755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2016,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119,754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BTC stolen, moved to address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1CGA4s ...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24ED7-E802-4EFC-A82E-D07BD22C3678}"/>
              </a:ext>
            </a:extLst>
          </p:cNvPr>
          <p:cNvSpPr txBox="1"/>
          <p:nvPr/>
        </p:nvSpPr>
        <p:spPr bwMode="auto">
          <a:xfrm>
            <a:off x="1227685" y="5119332"/>
            <a:ext cx="628812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2017, small portion of stolen BTC moved out that address…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DFC7087-7ED5-4E08-939F-EF68E27622DF}"/>
              </a:ext>
            </a:extLst>
          </p:cNvPr>
          <p:cNvSpPr txBox="1"/>
          <p:nvPr/>
        </p:nvSpPr>
        <p:spPr bwMode="auto">
          <a:xfrm>
            <a:off x="1227683" y="4354509"/>
            <a:ext cx="508184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worth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$71 M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now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$4.5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81AC9-9E8D-B324-FCFB-33730782B17D}"/>
              </a:ext>
            </a:extLst>
          </p:cNvPr>
          <p:cNvSpPr txBox="1"/>
          <p:nvPr/>
        </p:nvSpPr>
        <p:spPr bwMode="auto">
          <a:xfrm>
            <a:off x="1227683" y="2393978"/>
            <a:ext cx="647755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FBI legal complaint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Tornado.cash Deposit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58B03B4B-FA79-C2A7-E3DB-C6C9E5601E95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95E929AB-11D8-4C2D-729F-1CCCF482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42B85AB-81F7-8577-E5F9-9AC991453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BA0A5366-9E3A-7226-F6C1-756DE55D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FB6BB8E-92B3-D28C-1DC3-4870B8698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94E0B728-1462-8757-7425-02589D6D5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DB880CD-AC9F-209C-F514-F06D633D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DDC8D2FE-4396-C485-01DF-FF396ABD3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20246A90-B529-8C6D-8A67-D4893B47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9CC37D24-D39B-35CF-6C8B-724B5C31C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14" name="Rounded Rectangular Callout 95">
            <a:extLst>
              <a:ext uri="{FF2B5EF4-FFF2-40B4-BE49-F238E27FC236}">
                <a16:creationId xmlns:a16="http://schemas.microsoft.com/office/drawing/2014/main" id="{BFFDFF45-89A1-CD01-A4E2-AF345EE95242}"/>
              </a:ext>
            </a:extLst>
          </p:cNvPr>
          <p:cNvSpPr/>
          <p:nvPr/>
        </p:nvSpPr>
        <p:spPr bwMode="auto">
          <a:xfrm flipH="1">
            <a:off x="486865" y="1844360"/>
            <a:ext cx="2690389" cy="919401"/>
          </a:xfrm>
          <a:prstGeom prst="wedgeRoundRectCallout">
            <a:avLst>
              <a:gd name="adj1" fmla="val -9966"/>
              <a:gd name="adj2" fmla="val 12215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a secret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deposit note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0" y="22256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9B5115EA-C2A3-EB12-B970-568CAD4EA0FC}"/>
              </a:ext>
            </a:extLst>
          </p:cNvPr>
          <p:cNvSpPr/>
          <p:nvPr/>
        </p:nvSpPr>
        <p:spPr bwMode="auto">
          <a:xfrm>
            <a:off x="3001466" y="2838337"/>
            <a:ext cx="2031224" cy="1650742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95">
            <a:extLst>
              <a:ext uri="{FF2B5EF4-FFF2-40B4-BE49-F238E27FC236}">
                <a16:creationId xmlns:a16="http://schemas.microsoft.com/office/drawing/2014/main" id="{AE79E0A2-7313-4E0B-DDF7-2231F25CE625}"/>
              </a:ext>
            </a:extLst>
          </p:cNvPr>
          <p:cNvSpPr/>
          <p:nvPr/>
        </p:nvSpPr>
        <p:spPr bwMode="auto">
          <a:xfrm flipH="1">
            <a:off x="3529049" y="5233263"/>
            <a:ext cx="2690389" cy="919401"/>
          </a:xfrm>
          <a:prstGeom prst="wedgeRoundRectCallout">
            <a:avLst>
              <a:gd name="adj1" fmla="val -46548"/>
              <a:gd name="adj2" fmla="val -13218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remember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1 ETH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Mixology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58B03B4B-FA79-C2A7-E3DB-C6C9E5601E95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95E929AB-11D8-4C2D-729F-1CCCF482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42B85AB-81F7-8577-E5F9-9AC991453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BA0A5366-9E3A-7226-F6C1-756DE55D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FB6BB8E-92B3-D28C-1DC3-4870B8698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94E0B728-1462-8757-7425-02589D6D5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DB880CD-AC9F-209C-F514-F06D633D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DDC8D2FE-4396-C485-01DF-FF396ABD3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20246A90-B529-8C6D-8A67-D4893B47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9CC37D24-D39B-35CF-6C8B-724B5C31C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14" name="Rounded Rectangular Callout 95">
            <a:extLst>
              <a:ext uri="{FF2B5EF4-FFF2-40B4-BE49-F238E27FC236}">
                <a16:creationId xmlns:a16="http://schemas.microsoft.com/office/drawing/2014/main" id="{BFFDFF45-89A1-CD01-A4E2-AF345EE95242}"/>
              </a:ext>
            </a:extLst>
          </p:cNvPr>
          <p:cNvSpPr/>
          <p:nvPr/>
        </p:nvSpPr>
        <p:spPr bwMode="auto">
          <a:xfrm flipH="1">
            <a:off x="1482810" y="5026590"/>
            <a:ext cx="2886766" cy="1328023"/>
          </a:xfrm>
          <a:prstGeom prst="wedgeRoundRectCallout">
            <a:avLst>
              <a:gd name="adj1" fmla="val 33862"/>
              <a:gd name="adj2" fmla="val -108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Wait a while for my deposit to mix  with others’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0" y="22256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9B5115EA-C2A3-EB12-B970-568CAD4EA0FC}"/>
              </a:ext>
            </a:extLst>
          </p:cNvPr>
          <p:cNvSpPr/>
          <p:nvPr/>
        </p:nvSpPr>
        <p:spPr bwMode="auto">
          <a:xfrm rot="1179990">
            <a:off x="3686540" y="2275969"/>
            <a:ext cx="156115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D02A542-ADB4-6A18-A027-873036376423}"/>
              </a:ext>
            </a:extLst>
          </p:cNvPr>
          <p:cNvSpPr/>
          <p:nvPr/>
        </p:nvSpPr>
        <p:spPr bwMode="auto">
          <a:xfrm rot="17757632">
            <a:off x="4897887" y="4988888"/>
            <a:ext cx="156115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2E97BA9-DC20-8FC3-4A77-38DC3BDD1DA2}"/>
              </a:ext>
            </a:extLst>
          </p:cNvPr>
          <p:cNvSpPr/>
          <p:nvPr/>
        </p:nvSpPr>
        <p:spPr bwMode="auto">
          <a:xfrm rot="13160358">
            <a:off x="7289393" y="4270112"/>
            <a:ext cx="156115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D7A5F6F-EE62-F9B6-8C69-6B0FEE72BF8B}"/>
              </a:ext>
            </a:extLst>
          </p:cNvPr>
          <p:cNvSpPr/>
          <p:nvPr/>
        </p:nvSpPr>
        <p:spPr bwMode="auto">
          <a:xfrm rot="8103939">
            <a:off x="7169818" y="1485213"/>
            <a:ext cx="156115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364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Tornado.cash Withdrawal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58B03B4B-FA79-C2A7-E3DB-C6C9E5601E95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95E929AB-11D8-4C2D-729F-1CCCF482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42B85AB-81F7-8577-E5F9-9AC991453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BA0A5366-9E3A-7226-F6C1-756DE55D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FB6BB8E-92B3-D28C-1DC3-4870B8698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94E0B728-1462-8757-7425-02589D6D5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DB880CD-AC9F-209C-F514-F06D633D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DDC8D2FE-4396-C485-01DF-FF396ABD3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20246A90-B529-8C6D-8A67-D4893B47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9CC37D24-D39B-35CF-6C8B-724B5C31C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14" name="Rounded Rectangular Callout 95">
            <a:extLst>
              <a:ext uri="{FF2B5EF4-FFF2-40B4-BE49-F238E27FC236}">
                <a16:creationId xmlns:a16="http://schemas.microsoft.com/office/drawing/2014/main" id="{BFFDFF45-89A1-CD01-A4E2-AF345EE95242}"/>
              </a:ext>
            </a:extLst>
          </p:cNvPr>
          <p:cNvSpPr/>
          <p:nvPr/>
        </p:nvSpPr>
        <p:spPr bwMode="auto">
          <a:xfrm flipH="1">
            <a:off x="1419310" y="4876566"/>
            <a:ext cx="2886766" cy="919401"/>
          </a:xfrm>
          <a:prstGeom prst="wedgeRoundRectCallout">
            <a:avLst>
              <a:gd name="adj1" fmla="val 33862"/>
              <a:gd name="adj2" fmla="val -10864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Split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2400" b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into secret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400" b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lock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0" y="22256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BAB35F65-B3CB-3A40-EC72-06BA54CDF97B}"/>
              </a:ext>
            </a:extLst>
          </p:cNvPr>
          <p:cNvSpPr/>
          <p:nvPr/>
        </p:nvSpPr>
        <p:spPr bwMode="auto">
          <a:xfrm>
            <a:off x="2538558" y="2843997"/>
            <a:ext cx="2754422" cy="1650742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ZK-proof(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S,L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95">
            <a:extLst>
              <a:ext uri="{FF2B5EF4-FFF2-40B4-BE49-F238E27FC236}">
                <a16:creationId xmlns:a16="http://schemas.microsoft.com/office/drawing/2014/main" id="{D17A3109-CE59-144D-CD28-9532B839029B}"/>
              </a:ext>
            </a:extLst>
          </p:cNvPr>
          <p:cNvSpPr/>
          <p:nvPr/>
        </p:nvSpPr>
        <p:spPr bwMode="auto">
          <a:xfrm flipH="1">
            <a:off x="4517667" y="4841879"/>
            <a:ext cx="4071065" cy="1328023"/>
          </a:xfrm>
          <a:prstGeom prst="wedgeRoundRectCallout">
            <a:avLst>
              <a:gd name="adj1" fmla="val 8096"/>
              <a:gd name="adj2" fmla="val -86133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this, I prove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deposited ether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ether is still there</a:t>
            </a:r>
          </a:p>
        </p:txBody>
      </p:sp>
    </p:spTree>
    <p:extLst>
      <p:ext uri="{BB962C8B-B14F-4D97-AF65-F5344CB8AC3E}">
        <p14:creationId xmlns:p14="http://schemas.microsoft.com/office/powerpoint/2010/main" val="5113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Tornado.cash Withdrawal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58B03B4B-FA79-C2A7-E3DB-C6C9E5601E95}"/>
              </a:ext>
            </a:extLst>
          </p:cNvPr>
          <p:cNvGrpSpPr>
            <a:grpSpLocks/>
          </p:cNvGrpSpPr>
          <p:nvPr/>
        </p:nvGrpSpPr>
        <p:grpSpPr bwMode="auto">
          <a:xfrm>
            <a:off x="974810" y="3179765"/>
            <a:ext cx="1206500" cy="1189037"/>
            <a:chOff x="1584" y="816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95E929AB-11D8-4C2D-729F-1CCCF482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05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42B85AB-81F7-8577-E5F9-9AC991453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9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BA0A5366-9E3A-7226-F6C1-756DE55D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816"/>
              <a:ext cx="144" cy="288"/>
            </a:xfrm>
            <a:custGeom>
              <a:avLst/>
              <a:gdLst>
                <a:gd name="T0" fmla="*/ 0 w 144"/>
                <a:gd name="T1" fmla="*/ 26 h 336"/>
                <a:gd name="T2" fmla="*/ 96 w 144"/>
                <a:gd name="T3" fmla="*/ 0 h 336"/>
                <a:gd name="T4" fmla="*/ 144 w 144"/>
                <a:gd name="T5" fmla="*/ 26 h 336"/>
                <a:gd name="T6" fmla="*/ 144 w 144"/>
                <a:gd name="T7" fmla="*/ 182 h 336"/>
                <a:gd name="T8" fmla="*/ 96 w 144"/>
                <a:gd name="T9" fmla="*/ 156 h 336"/>
                <a:gd name="T10" fmla="*/ 96 w 144"/>
                <a:gd name="T11" fmla="*/ 51 h 336"/>
                <a:gd name="T12" fmla="*/ 0 w 144"/>
                <a:gd name="T13" fmla="*/ 77 h 336"/>
                <a:gd name="T14" fmla="*/ 0 w 144"/>
                <a:gd name="T15" fmla="*/ 2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FB6BB8E-92B3-D28C-1DC3-4870B8698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816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94E0B728-1462-8757-7425-02589D6D5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912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DB880CD-AC9F-209C-F514-F06D633D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152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DDC8D2FE-4396-C485-01DF-FF396ABD3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296"/>
              <a:ext cx="240" cy="336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35 h 432"/>
                <a:gd name="T4" fmla="*/ 25 w 336"/>
                <a:gd name="T5" fmla="*/ 53 h 432"/>
                <a:gd name="T6" fmla="*/ 25 w 336"/>
                <a:gd name="T7" fmla="*/ 158 h 432"/>
                <a:gd name="T8" fmla="*/ 0 w 336"/>
                <a:gd name="T9" fmla="*/ 123 h 432"/>
                <a:gd name="T10" fmla="*/ 0 w 336"/>
                <a:gd name="T11" fmla="*/ 18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20246A90-B529-8C6D-8A67-D4893B47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52"/>
              <a:ext cx="240" cy="288"/>
            </a:xfrm>
            <a:custGeom>
              <a:avLst/>
              <a:gdLst>
                <a:gd name="T0" fmla="*/ 50 w 336"/>
                <a:gd name="T1" fmla="*/ 0 h 432"/>
                <a:gd name="T2" fmla="*/ 87 w 336"/>
                <a:gd name="T3" fmla="*/ 19 h 432"/>
                <a:gd name="T4" fmla="*/ 25 w 336"/>
                <a:gd name="T5" fmla="*/ 29 h 432"/>
                <a:gd name="T6" fmla="*/ 25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5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9CC37D24-D39B-35CF-6C8B-724B5C31C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08"/>
              <a:ext cx="192" cy="288"/>
            </a:xfrm>
            <a:custGeom>
              <a:avLst/>
              <a:gdLst>
                <a:gd name="T0" fmla="*/ 21 w 336"/>
                <a:gd name="T1" fmla="*/ 0 h 432"/>
                <a:gd name="T2" fmla="*/ 36 w 336"/>
                <a:gd name="T3" fmla="*/ 19 h 432"/>
                <a:gd name="T4" fmla="*/ 10 w 336"/>
                <a:gd name="T5" fmla="*/ 29 h 432"/>
                <a:gd name="T6" fmla="*/ 10 w 336"/>
                <a:gd name="T7" fmla="*/ 85 h 432"/>
                <a:gd name="T8" fmla="*/ 0 w 336"/>
                <a:gd name="T9" fmla="*/ 66 h 432"/>
                <a:gd name="T10" fmla="*/ 0 w 336"/>
                <a:gd name="T11" fmla="*/ 9 h 432"/>
                <a:gd name="T12" fmla="*/ 21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0" y="22256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BAB35F65-B3CB-3A40-EC72-06BA54CDF97B}"/>
              </a:ext>
            </a:extLst>
          </p:cNvPr>
          <p:cNvSpPr/>
          <p:nvPr/>
        </p:nvSpPr>
        <p:spPr bwMode="auto">
          <a:xfrm flipH="1">
            <a:off x="2538558" y="3210828"/>
            <a:ext cx="2754422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95">
            <a:extLst>
              <a:ext uri="{FF2B5EF4-FFF2-40B4-BE49-F238E27FC236}">
                <a16:creationId xmlns:a16="http://schemas.microsoft.com/office/drawing/2014/main" id="{D17A3109-CE59-144D-CD28-9532B839029B}"/>
              </a:ext>
            </a:extLst>
          </p:cNvPr>
          <p:cNvSpPr/>
          <p:nvPr/>
        </p:nvSpPr>
        <p:spPr bwMode="auto">
          <a:xfrm flipH="1">
            <a:off x="4509178" y="4841879"/>
            <a:ext cx="3804184" cy="919401"/>
          </a:xfrm>
          <a:prstGeom prst="wedgeRoundRectCallout">
            <a:avLst>
              <a:gd name="adj1" fmla="val 8096"/>
              <a:gd name="adj2" fmla="val -11042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remember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prevent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multiple withdrawals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BB8AE-95AA-56C0-2FCB-24917CAD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Problem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FE71-E684-14D4-95B1-8998FE540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3EE5F-CC09-93E0-3ED8-A94D493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0" y="22256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9B5115EA-C2A3-EB12-B970-568CAD4EA0FC}"/>
              </a:ext>
            </a:extLst>
          </p:cNvPr>
          <p:cNvSpPr/>
          <p:nvPr/>
        </p:nvSpPr>
        <p:spPr bwMode="auto">
          <a:xfrm>
            <a:off x="3058483" y="2669385"/>
            <a:ext cx="203122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Stolen ETH</a:t>
            </a:r>
          </a:p>
        </p:txBody>
      </p:sp>
      <p:pic>
        <p:nvPicPr>
          <p:cNvPr id="2050" name="Picture 2" descr="Flag of Korea, North | Britannica">
            <a:extLst>
              <a:ext uri="{FF2B5EF4-FFF2-40B4-BE49-F238E27FC236}">
                <a16:creationId xmlns:a16="http://schemas.microsoft.com/office/drawing/2014/main" id="{968B9B60-F1B7-4E02-0E1A-C759CF227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5" y="3127925"/>
            <a:ext cx="2143126" cy="107156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48FE1317-2F00-69D7-4A0E-B8375C5580A3}"/>
              </a:ext>
            </a:extLst>
          </p:cNvPr>
          <p:cNvSpPr/>
          <p:nvPr/>
        </p:nvSpPr>
        <p:spPr bwMode="auto">
          <a:xfrm flipH="1">
            <a:off x="3058483" y="3740948"/>
            <a:ext cx="2031224" cy="917079"/>
          </a:xfrm>
          <a:prstGeom prst="rightArrow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$900M</a:t>
            </a:r>
          </a:p>
        </p:txBody>
      </p:sp>
      <p:sp>
        <p:nvSpPr>
          <p:cNvPr id="22" name="Rounded Rectangular Callout 95">
            <a:extLst>
              <a:ext uri="{FF2B5EF4-FFF2-40B4-BE49-F238E27FC236}">
                <a16:creationId xmlns:a16="http://schemas.microsoft.com/office/drawing/2014/main" id="{716A7E20-06A5-F366-88D1-466D3D3A6F31}"/>
              </a:ext>
            </a:extLst>
          </p:cNvPr>
          <p:cNvSpPr/>
          <p:nvPr/>
        </p:nvSpPr>
        <p:spPr bwMode="auto">
          <a:xfrm flipH="1">
            <a:off x="773547" y="1595500"/>
            <a:ext cx="4392342" cy="919401"/>
          </a:xfrm>
          <a:prstGeom prst="wedgeRoundRectCallout">
            <a:avLst>
              <a:gd name="adj1" fmla="val 33378"/>
              <a:gd name="adj2" fmla="val 9710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2022, NoKo earned 10X more from hacking than trade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ular Callout 95">
            <a:extLst>
              <a:ext uri="{FF2B5EF4-FFF2-40B4-BE49-F238E27FC236}">
                <a16:creationId xmlns:a16="http://schemas.microsoft.com/office/drawing/2014/main" id="{015062D7-6DF1-0636-2CCA-AA96AC472858}"/>
              </a:ext>
            </a:extLst>
          </p:cNvPr>
          <p:cNvSpPr/>
          <p:nvPr/>
        </p:nvSpPr>
        <p:spPr bwMode="auto">
          <a:xfrm flipH="1">
            <a:off x="796838" y="5327332"/>
            <a:ext cx="5446931" cy="968765"/>
          </a:xfrm>
          <a:prstGeom prst="wedgeRoundRectCallout">
            <a:avLst>
              <a:gd name="adj1" fmla="val 32088"/>
              <a:gd name="adj2" fmla="val -13050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report: crypto thefts fund              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he Mushroom Cloud">
            <a:extLst>
              <a:ext uri="{FF2B5EF4-FFF2-40B4-BE49-F238E27FC236}">
                <a16:creationId xmlns:a16="http://schemas.microsoft.com/office/drawing/2014/main" id="{6F5DFA0E-4BE5-5372-9870-10271298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87" y="5374127"/>
            <a:ext cx="1029359" cy="82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4FC7EA-F22D-3383-EAA0-9EDA90745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CF622-062F-F511-DCDA-4E33129F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4982">
            <a:off x="-133690" y="567039"/>
            <a:ext cx="10348654" cy="5904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5436A1-21DC-0FA1-95BD-C3484FE38446}"/>
              </a:ext>
            </a:extLst>
          </p:cNvPr>
          <p:cNvSpPr txBox="1"/>
          <p:nvPr/>
        </p:nvSpPr>
        <p:spPr bwMode="auto">
          <a:xfrm>
            <a:off x="1829532" y="2733000"/>
            <a:ext cx="34302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Wallet addresses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55211-CCAE-926A-B78D-D6C7A4B4973D}"/>
              </a:ext>
            </a:extLst>
          </p:cNvPr>
          <p:cNvSpPr txBox="1"/>
          <p:nvPr/>
        </p:nvSpPr>
        <p:spPr bwMode="auto">
          <a:xfrm>
            <a:off x="1829532" y="3432649"/>
            <a:ext cx="38727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also software itself!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B8A931-6A8A-CAD8-B31A-84B5000F6D30}"/>
              </a:ext>
            </a:extLst>
          </p:cNvPr>
          <p:cNvSpPr txBox="1"/>
          <p:nvPr/>
        </p:nvSpPr>
        <p:spPr bwMode="auto">
          <a:xfrm>
            <a:off x="1229239" y="1333702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F81024-B307-9907-D78E-0F888441A548}"/>
              </a:ext>
            </a:extLst>
          </p:cNvPr>
          <p:cNvSpPr txBox="1"/>
          <p:nvPr/>
        </p:nvSpPr>
        <p:spPr bwMode="auto">
          <a:xfrm>
            <a:off x="1829532" y="4132298"/>
            <a:ext cx="59928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TC’s “property &amp; interests” blocked!?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A7281-4814-050B-0A36-40D1D6E36312}"/>
              </a:ext>
            </a:extLst>
          </p:cNvPr>
          <p:cNvSpPr txBox="1"/>
          <p:nvPr/>
        </p:nvSpPr>
        <p:spPr bwMode="auto">
          <a:xfrm>
            <a:off x="1229239" y="2033351"/>
            <a:ext cx="58930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Tornado Cash Sanctioned by OFAC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1170C-08C1-2930-C99D-036F5B708663}"/>
              </a:ext>
            </a:extLst>
          </p:cNvPr>
          <p:cNvSpPr txBox="1"/>
          <p:nvPr/>
        </p:nvSpPr>
        <p:spPr bwMode="auto">
          <a:xfrm>
            <a:off x="1829532" y="4831946"/>
            <a:ext cx="38034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18017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CCB85C-69E2-464B-8ED5-7CD4EFF976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2E2C3-1025-4598-A3C1-729EF4D6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8852">
            <a:off x="0" y="389002"/>
            <a:ext cx="9144000" cy="436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852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8A5EBB-E878-B96C-B2C2-FEEAA7804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Censorship-Resistance?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27E950-B287-A31B-5E4F-736B21C4E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4B422-A085-E372-3E0A-8E53B9754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9" y="2072288"/>
            <a:ext cx="8807240" cy="1928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E3AEE8-98EB-0075-CB75-4529E06FC910}"/>
              </a:ext>
            </a:extLst>
          </p:cNvPr>
          <p:cNvSpPr txBox="1"/>
          <p:nvPr/>
        </p:nvSpPr>
        <p:spPr bwMode="auto">
          <a:xfrm>
            <a:off x="1550326" y="4450934"/>
            <a:ext cx="70455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validators neutral (like internet nodes)?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5776E-F717-A319-4B26-FF9F2ADF3FB7}"/>
              </a:ext>
            </a:extLst>
          </p:cNvPr>
          <p:cNvSpPr txBox="1"/>
          <p:nvPr/>
        </p:nvSpPr>
        <p:spPr bwMode="auto">
          <a:xfrm>
            <a:off x="1550326" y="5325495"/>
            <a:ext cx="66832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Ethereum censorship-resistance a lie?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9C7A83-6FB7-E24C-5672-8040B857D939}"/>
              </a:ext>
            </a:extLst>
          </p:cNvPr>
          <p:cNvSpPr txBox="1"/>
          <p:nvPr/>
        </p:nvSpPr>
        <p:spPr bwMode="auto">
          <a:xfrm>
            <a:off x="1550326" y="3576373"/>
            <a:ext cx="50257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validators be sanctioned?</a:t>
            </a:r>
          </a:p>
        </p:txBody>
      </p:sp>
    </p:spTree>
    <p:extLst>
      <p:ext uri="{BB962C8B-B14F-4D97-AF65-F5344CB8AC3E}">
        <p14:creationId xmlns:p14="http://schemas.microsoft.com/office/powerpoint/2010/main" val="32513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2F241A2-61B2-4407-43CA-00E109A7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310"/>
            <a:ext cx="9144000" cy="61933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C14C8-A9E2-BF9E-46EF-4E9F55FB2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13780-58D9-1045-29EA-0C9753DF0EFA}"/>
              </a:ext>
            </a:extLst>
          </p:cNvPr>
          <p:cNvSpPr txBox="1"/>
          <p:nvPr/>
        </p:nvSpPr>
        <p:spPr bwMode="auto">
          <a:xfrm>
            <a:off x="1057788" y="2920373"/>
            <a:ext cx="51075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Alice accepts tainted ether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834AE-9A86-B029-E6C8-60EB59E66B3A}"/>
              </a:ext>
            </a:extLst>
          </p:cNvPr>
          <p:cNvSpPr txBox="1"/>
          <p:nvPr/>
        </p:nvSpPr>
        <p:spPr bwMode="auto">
          <a:xfrm>
            <a:off x="1057788" y="3684673"/>
            <a:ext cx="46041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all her ether now tainted?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B0F47-764D-E9F6-D60D-A9D70B6E596A}"/>
              </a:ext>
            </a:extLst>
          </p:cNvPr>
          <p:cNvSpPr txBox="1"/>
          <p:nvPr/>
        </p:nvSpPr>
        <p:spPr bwMode="auto">
          <a:xfrm>
            <a:off x="1057788" y="1391773"/>
            <a:ext cx="68987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Coins from sanctioned address are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tainted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0837F8-416C-0BF6-B15F-7908B0239FA6}"/>
              </a:ext>
            </a:extLst>
          </p:cNvPr>
          <p:cNvSpPr txBox="1"/>
          <p:nvPr/>
        </p:nvSpPr>
        <p:spPr bwMode="auto">
          <a:xfrm>
            <a:off x="1057788" y="4448973"/>
            <a:ext cx="74168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she shares mixer with tainted ether?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97FA4-F50A-18A7-8A41-6105B1FDC254}"/>
              </a:ext>
            </a:extLst>
          </p:cNvPr>
          <p:cNvSpPr txBox="1"/>
          <p:nvPr/>
        </p:nvSpPr>
        <p:spPr bwMode="auto">
          <a:xfrm>
            <a:off x="1057788" y="2156073"/>
            <a:ext cx="76099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legally be accepted by U.S. exchanges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ECB89-E03E-2D36-2E29-509BFCA9846A}"/>
              </a:ext>
            </a:extLst>
          </p:cNvPr>
          <p:cNvSpPr txBox="1"/>
          <p:nvPr/>
        </p:nvSpPr>
        <p:spPr bwMode="auto">
          <a:xfrm>
            <a:off x="1057788" y="5213272"/>
            <a:ext cx="45614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far does taint extend?</a:t>
            </a:r>
          </a:p>
        </p:txBody>
      </p:sp>
    </p:spTree>
    <p:extLst>
      <p:ext uri="{BB962C8B-B14F-4D97-AF65-F5344CB8AC3E}">
        <p14:creationId xmlns:p14="http://schemas.microsoft.com/office/powerpoint/2010/main" val="164163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Degrees of </a:t>
            </a:r>
            <a:r>
              <a:rPr lang="en-US" dirty="0" err="1">
                <a:solidFill>
                  <a:srgbClr val="FFFF00"/>
                </a:solidFill>
              </a:rPr>
              <a:t>Taintedness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79</a:t>
            </a:fld>
            <a:endParaRPr lang="en-US" dirty="0"/>
          </a:p>
        </p:txBody>
      </p:sp>
      <p:cxnSp>
        <p:nvCxnSpPr>
          <p:cNvPr id="19" name="Curved Connector 18"/>
          <p:cNvCxnSpPr/>
          <p:nvPr/>
        </p:nvCxnSpPr>
        <p:spPr bwMode="auto">
          <a:xfrm rot="16200000" flipH="1">
            <a:off x="3848099" y="1422400"/>
            <a:ext cx="272225" cy="2191575"/>
          </a:xfrm>
          <a:prstGeom prst="curvedConnector4">
            <a:avLst>
              <a:gd name="adj1" fmla="val -83975"/>
              <a:gd name="adj2" fmla="val 51612"/>
            </a:avLst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>
            <a:off x="4051301" y="2863025"/>
            <a:ext cx="1137475" cy="1061275"/>
          </a:xfrm>
          <a:prstGeom prst="curvedConnector3">
            <a:avLst>
              <a:gd name="adj1" fmla="val 50000"/>
            </a:avLst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5" name="Curved Connector 24"/>
          <p:cNvCxnSpPr/>
          <p:nvPr/>
        </p:nvCxnSpPr>
        <p:spPr bwMode="auto">
          <a:xfrm rot="16200000" flipH="1">
            <a:off x="5295900" y="3162299"/>
            <a:ext cx="1651001" cy="1117599"/>
          </a:xfrm>
          <a:prstGeom prst="curvedConnector3">
            <a:avLst>
              <a:gd name="adj1" fmla="val 50000"/>
            </a:avLst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Curved Connector 27"/>
          <p:cNvCxnSpPr/>
          <p:nvPr/>
        </p:nvCxnSpPr>
        <p:spPr bwMode="auto">
          <a:xfrm rot="5400000" flipH="1">
            <a:off x="5092700" y="3541650"/>
            <a:ext cx="584200" cy="2249550"/>
          </a:xfrm>
          <a:prstGeom prst="curvedConnector3">
            <a:avLst>
              <a:gd name="adj1" fmla="val -51228"/>
            </a:avLst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1" name="Curved Connector 30"/>
          <p:cNvCxnSpPr/>
          <p:nvPr/>
        </p:nvCxnSpPr>
        <p:spPr bwMode="auto">
          <a:xfrm rot="5400000">
            <a:off x="4038601" y="3142425"/>
            <a:ext cx="654875" cy="4287075"/>
          </a:xfrm>
          <a:prstGeom prst="curvedConnector2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Curved Connector 33"/>
          <p:cNvCxnSpPr/>
          <p:nvPr/>
        </p:nvCxnSpPr>
        <p:spPr bwMode="auto">
          <a:xfrm rot="10800000">
            <a:off x="876300" y="3657600"/>
            <a:ext cx="2971800" cy="546100"/>
          </a:xfrm>
          <a:prstGeom prst="curvedConnector2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pic>
        <p:nvPicPr>
          <p:cNvPr id="23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76" y="4470875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9" y="2399424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75" y="3961124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48" y="5358524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263311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3211347"/>
            <a:ext cx="509751" cy="5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ular Callout 32"/>
          <p:cNvSpPr/>
          <p:nvPr/>
        </p:nvSpPr>
        <p:spPr bwMode="auto">
          <a:xfrm flipH="1">
            <a:off x="2454321" y="3146822"/>
            <a:ext cx="1623851" cy="510778"/>
          </a:xfrm>
          <a:prstGeom prst="wedgeRoundRectCallout">
            <a:avLst>
              <a:gd name="adj1" fmla="val 26743"/>
              <a:gd name="adj2" fmla="val -10552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tainted</a:t>
            </a:r>
          </a:p>
        </p:txBody>
      </p:sp>
      <p:pic>
        <p:nvPicPr>
          <p:cNvPr id="18" name="Picture 2" descr="Flag of Korea, North | Britannica">
            <a:extLst>
              <a:ext uri="{FF2B5EF4-FFF2-40B4-BE49-F238E27FC236}">
                <a16:creationId xmlns:a16="http://schemas.microsoft.com/office/drawing/2014/main" id="{EAABD5D1-A163-4CD4-AED4-106DA03CE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11" y="2285252"/>
            <a:ext cx="728176" cy="364088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ular Callout 32">
            <a:extLst>
              <a:ext uri="{FF2B5EF4-FFF2-40B4-BE49-F238E27FC236}">
                <a16:creationId xmlns:a16="http://schemas.microsoft.com/office/drawing/2014/main" id="{ABB583E4-0BC9-4600-A0C1-534EACBCC4F7}"/>
              </a:ext>
            </a:extLst>
          </p:cNvPr>
          <p:cNvSpPr/>
          <p:nvPr/>
        </p:nvSpPr>
        <p:spPr bwMode="auto">
          <a:xfrm flipH="1">
            <a:off x="7092125" y="3030022"/>
            <a:ext cx="1623851" cy="919401"/>
          </a:xfrm>
          <a:prstGeom prst="wedgeRoundRectCallout">
            <a:avLst>
              <a:gd name="adj1" fmla="val 57765"/>
              <a:gd name="adj2" fmla="val 8150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Indirectly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tainted</a:t>
            </a:r>
          </a:p>
        </p:txBody>
      </p:sp>
      <p:sp>
        <p:nvSpPr>
          <p:cNvPr id="21" name="Rounded Rectangular Callout 32">
            <a:extLst>
              <a:ext uri="{FF2B5EF4-FFF2-40B4-BE49-F238E27FC236}">
                <a16:creationId xmlns:a16="http://schemas.microsoft.com/office/drawing/2014/main" id="{B646BAC6-3729-40C6-BF41-D48C844EF4D9}"/>
              </a:ext>
            </a:extLst>
          </p:cNvPr>
          <p:cNvSpPr/>
          <p:nvPr/>
        </p:nvSpPr>
        <p:spPr bwMode="auto">
          <a:xfrm flipH="1">
            <a:off x="3606203" y="5042772"/>
            <a:ext cx="2485563" cy="919401"/>
          </a:xfrm>
          <a:prstGeom prst="wedgeRoundRectCallout">
            <a:avLst>
              <a:gd name="adj1" fmla="val 30344"/>
              <a:gd name="adj2" fmla="val -10082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Tainted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association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D293C-90D2-4B78-B611-75B83E843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7751F-476B-4572-977D-68EF7B47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471"/>
            <a:ext cx="9144000" cy="5297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8183B7-B283-44C3-BB19-8D5F810A5799}"/>
              </a:ext>
            </a:extLst>
          </p:cNvPr>
          <p:cNvSpPr txBox="1"/>
          <p:nvPr/>
        </p:nvSpPr>
        <p:spPr bwMode="auto">
          <a:xfrm>
            <a:off x="593186" y="2067009"/>
            <a:ext cx="79576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“using accounts set up with fictitious identities …”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4A18C82-0EC5-4D94-9024-DC6656BF1738}"/>
              </a:ext>
            </a:extLst>
          </p:cNvPr>
          <p:cNvSpPr txBox="1"/>
          <p:nvPr/>
        </p:nvSpPr>
        <p:spPr bwMode="auto">
          <a:xfrm>
            <a:off x="214588" y="3429000"/>
            <a:ext cx="8714825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“moving the stolen funds in a series of small amounts, totaling thousands of transactions …”</a:t>
            </a:r>
          </a:p>
        </p:txBody>
      </p:sp>
    </p:spTree>
    <p:extLst>
      <p:ext uri="{BB962C8B-B14F-4D97-AF65-F5344CB8AC3E}">
        <p14:creationId xmlns:p14="http://schemas.microsoft.com/office/powerpoint/2010/main" val="383308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C14C8-A9E2-BF9E-46EF-4E9F55FB2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6CF4A-D7E9-DD30-E956-C9DE21C45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3462">
            <a:off x="186299" y="1697056"/>
            <a:ext cx="9144000" cy="4719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E13780-58D9-1045-29EA-0C9753DF0EFA}"/>
              </a:ext>
            </a:extLst>
          </p:cNvPr>
          <p:cNvSpPr txBox="1"/>
          <p:nvPr/>
        </p:nvSpPr>
        <p:spPr bwMode="auto">
          <a:xfrm>
            <a:off x="1146688" y="3131006"/>
            <a:ext cx="54412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Actors, musicians, tech CEOs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834AE-9A86-B029-E6C8-60EB59E66B3A}"/>
              </a:ext>
            </a:extLst>
          </p:cNvPr>
          <p:cNvSpPr txBox="1"/>
          <p:nvPr/>
        </p:nvSpPr>
        <p:spPr bwMode="auto">
          <a:xfrm>
            <a:off x="1146688" y="3825095"/>
            <a:ext cx="38727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Illegal to accept, but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B0F47-764D-E9F6-D60D-A9D70B6E596A}"/>
              </a:ext>
            </a:extLst>
          </p:cNvPr>
          <p:cNvSpPr txBox="1"/>
          <p:nvPr/>
        </p:nvSpPr>
        <p:spPr bwMode="auto">
          <a:xfrm>
            <a:off x="1146688" y="1311941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0837F8-416C-0BF6-B15F-7908B0239FA6}"/>
              </a:ext>
            </a:extLst>
          </p:cNvPr>
          <p:cNvSpPr txBox="1"/>
          <p:nvPr/>
        </p:nvSpPr>
        <p:spPr bwMode="auto">
          <a:xfrm>
            <a:off x="1146688" y="4519184"/>
            <a:ext cx="34409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Impossible to block!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97FA4-F50A-18A7-8A41-6105B1FDC254}"/>
              </a:ext>
            </a:extLst>
          </p:cNvPr>
          <p:cNvSpPr txBox="1"/>
          <p:nvPr/>
        </p:nvSpPr>
        <p:spPr bwMode="auto">
          <a:xfrm>
            <a:off x="1146688" y="2006030"/>
            <a:ext cx="754646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sent small amount of tainted ether to lots of celebrities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ECB89-E03E-2D36-2E29-509BFCA9846A}"/>
              </a:ext>
            </a:extLst>
          </p:cNvPr>
          <p:cNvSpPr txBox="1"/>
          <p:nvPr/>
        </p:nvSpPr>
        <p:spPr bwMode="auto">
          <a:xfrm>
            <a:off x="1146688" y="5213272"/>
            <a:ext cx="64635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assumes “gatekeeper” banks, etc.</a:t>
            </a:r>
          </a:p>
        </p:txBody>
      </p:sp>
    </p:spTree>
    <p:extLst>
      <p:ext uri="{BB962C8B-B14F-4D97-AF65-F5344CB8AC3E}">
        <p14:creationId xmlns:p14="http://schemas.microsoft.com/office/powerpoint/2010/main" val="14951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C4DDB1-C21B-4428-9F7E-6024B77B0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8852">
            <a:off x="-56263" y="1958566"/>
            <a:ext cx="9144000" cy="43643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1E1A2-424F-5E88-46CB-82D406A8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Chilling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C2FBC-1C87-75F4-D965-09D4F19EF8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24880-EB0F-3EC6-BE35-575E62A290AC}"/>
              </a:ext>
            </a:extLst>
          </p:cNvPr>
          <p:cNvSpPr txBox="1"/>
          <p:nvPr/>
        </p:nvSpPr>
        <p:spPr bwMode="auto">
          <a:xfrm>
            <a:off x="976379" y="4012482"/>
            <a:ext cx="65037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code is “speech” by legal precedent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FE9EF-C72A-DEFC-2BE5-78A275B3DFE8}"/>
              </a:ext>
            </a:extLst>
          </p:cNvPr>
          <p:cNvSpPr txBox="1"/>
          <p:nvPr/>
        </p:nvSpPr>
        <p:spPr bwMode="auto">
          <a:xfrm>
            <a:off x="976379" y="4711536"/>
            <a:ext cx="707871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 against government restriction by the 1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Amendment of U.S. Constitution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FA063-28C4-75E0-859B-10617C9CF885}"/>
              </a:ext>
            </a:extLst>
          </p:cNvPr>
          <p:cNvSpPr txBox="1"/>
          <p:nvPr/>
        </p:nvSpPr>
        <p:spPr bwMode="auto">
          <a:xfrm>
            <a:off x="976379" y="1752600"/>
            <a:ext cx="512174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open-source project can be taken up by bad actors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54368-ACCC-2D1E-DBBB-45351AC82DF3}"/>
              </a:ext>
            </a:extLst>
          </p:cNvPr>
          <p:cNvSpPr txBox="1"/>
          <p:nvPr/>
        </p:nvSpPr>
        <p:spPr bwMode="auto">
          <a:xfrm>
            <a:off x="976379" y="5841475"/>
            <a:ext cx="350128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story is not over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FE106-4C4E-47F7-C3B2-F1B8C2C666DC}"/>
              </a:ext>
            </a:extLst>
          </p:cNvPr>
          <p:cNvSpPr txBox="1"/>
          <p:nvPr/>
        </p:nvSpPr>
        <p:spPr bwMode="auto">
          <a:xfrm>
            <a:off x="976379" y="2882541"/>
            <a:ext cx="748182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developer working on a privacy-related project is in danger of having work sanctioned</a:t>
            </a:r>
          </a:p>
        </p:txBody>
      </p:sp>
    </p:spTree>
    <p:extLst>
      <p:ext uri="{BB962C8B-B14F-4D97-AF65-F5344CB8AC3E}">
        <p14:creationId xmlns:p14="http://schemas.microsoft.com/office/powerpoint/2010/main" val="42540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spicious Person Images – Browse 31,069 Stock Photos, Vectors, and Video |  Adobe Stock">
            <a:extLst>
              <a:ext uri="{FF2B5EF4-FFF2-40B4-BE49-F238E27FC236}">
                <a16:creationId xmlns:a16="http://schemas.microsoft.com/office/drawing/2014/main" id="{4F7DCB71-57EE-3095-B135-B7F258753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8" y="1714500"/>
            <a:ext cx="8149764" cy="54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437631-91C6-E7C9-4BF5-49836610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Detecting Suspicious Transactions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97C04E-2EB4-0FCF-0A03-ABF371E86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D58D6E-5E27-78B1-602C-89BD69332212}"/>
              </a:ext>
            </a:extLst>
          </p:cNvPr>
          <p:cNvSpPr txBox="1"/>
          <p:nvPr/>
        </p:nvSpPr>
        <p:spPr bwMode="auto">
          <a:xfrm>
            <a:off x="976379" y="5787595"/>
            <a:ext cx="42627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of funds or wealth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5A3EF-161D-60CF-1C08-7F2567BEC3DD}"/>
              </a:ext>
            </a:extLst>
          </p:cNvPr>
          <p:cNvSpPr txBox="1"/>
          <p:nvPr/>
        </p:nvSpPr>
        <p:spPr bwMode="auto">
          <a:xfrm>
            <a:off x="976379" y="3194244"/>
            <a:ext cx="72453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Irregular, unusual or uncommon txn patterns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B07E8-58BB-1D0C-1621-1BCF9E03EFBA}"/>
              </a:ext>
            </a:extLst>
          </p:cNvPr>
          <p:cNvSpPr txBox="1"/>
          <p:nvPr/>
        </p:nvSpPr>
        <p:spPr bwMode="auto">
          <a:xfrm>
            <a:off x="976379" y="3915066"/>
            <a:ext cx="707871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&amp; frequency has no logical business explanation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37A9D-C490-054B-B5ED-4FE73BB9698E}"/>
              </a:ext>
            </a:extLst>
          </p:cNvPr>
          <p:cNvSpPr txBox="1"/>
          <p:nvPr/>
        </p:nvSpPr>
        <p:spPr bwMode="auto">
          <a:xfrm>
            <a:off x="976379" y="1752600"/>
            <a:ext cx="64331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P2P exchanges, mixing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48E01-7A63-18E3-58F9-B58897AAC53D}"/>
              </a:ext>
            </a:extLst>
          </p:cNvPr>
          <p:cNvSpPr txBox="1"/>
          <p:nvPr/>
        </p:nvSpPr>
        <p:spPr bwMode="auto">
          <a:xfrm>
            <a:off x="976379" y="5066775"/>
            <a:ext cx="44855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Sender or recipient profiles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3C46D-222B-95F6-8564-E938EBAF09A3}"/>
              </a:ext>
            </a:extLst>
          </p:cNvPr>
          <p:cNvSpPr txBox="1"/>
          <p:nvPr/>
        </p:nvSpPr>
        <p:spPr bwMode="auto">
          <a:xfrm>
            <a:off x="976379" y="2473422"/>
            <a:ext cx="72453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countries with weak national measures</a:t>
            </a:r>
          </a:p>
        </p:txBody>
      </p:sp>
    </p:spTree>
    <p:extLst>
      <p:ext uri="{BB962C8B-B14F-4D97-AF65-F5344CB8AC3E}">
        <p14:creationId xmlns:p14="http://schemas.microsoft.com/office/powerpoint/2010/main" val="66346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6AB9087-96DF-7FCE-A11A-908BCB453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3" y="1157288"/>
            <a:ext cx="4562475" cy="454342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F63957-62E9-59EB-A2D2-992E0328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Myth-Busting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29DB0-E5CD-4D21-1051-D0C9F191F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2EA60-44EC-5E98-6401-46FACD8C94C0}"/>
              </a:ext>
            </a:extLst>
          </p:cNvPr>
          <p:cNvSpPr txBox="1"/>
          <p:nvPr/>
        </p:nvSpPr>
        <p:spPr bwMode="auto">
          <a:xfrm>
            <a:off x="976141" y="4000387"/>
            <a:ext cx="43220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life is complicated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EED89-F3DD-2217-6E7B-7BDE5F6F4403}"/>
              </a:ext>
            </a:extLst>
          </p:cNvPr>
          <p:cNvSpPr txBox="1"/>
          <p:nvPr/>
        </p:nvSpPr>
        <p:spPr bwMode="auto">
          <a:xfrm>
            <a:off x="976141" y="2427009"/>
            <a:ext cx="74206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Ethereum, Bitcoin not so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censorship-resistant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D8433-3AB0-2213-4AE2-C280D519C57C}"/>
              </a:ext>
            </a:extLst>
          </p:cNvPr>
          <p:cNvSpPr txBox="1"/>
          <p:nvPr/>
        </p:nvSpPr>
        <p:spPr bwMode="auto">
          <a:xfrm>
            <a:off x="976141" y="3213698"/>
            <a:ext cx="54176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Ethereum, Bitcoin not so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fungible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D9B12-413E-9201-F946-2E9EA89AEBAA}"/>
              </a:ext>
            </a:extLst>
          </p:cNvPr>
          <p:cNvSpPr txBox="1"/>
          <p:nvPr/>
        </p:nvSpPr>
        <p:spPr bwMode="auto">
          <a:xfrm>
            <a:off x="976141" y="4787077"/>
            <a:ext cx="50626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question crypto dogma</a:t>
            </a:r>
          </a:p>
        </p:txBody>
      </p:sp>
    </p:spTree>
    <p:extLst>
      <p:ext uri="{BB962C8B-B14F-4D97-AF65-F5344CB8AC3E}">
        <p14:creationId xmlns:p14="http://schemas.microsoft.com/office/powerpoint/2010/main" val="25161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84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229239" y="5706505"/>
            <a:ext cx="45223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Sanctions &amp; consequences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229239" y="3082824"/>
            <a:ext cx="24811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Dusting Attack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29239" y="3957385"/>
            <a:ext cx="194585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AML / KYC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29239" y="1333702"/>
            <a:ext cx="46794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Anonymity vs Pseudonymity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229239" y="4831946"/>
            <a:ext cx="577132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Mixers, central, P2P, best practices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229239" y="2208263"/>
            <a:ext cx="67810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Linkability: heuristics, side-channels, etc..</a:t>
            </a:r>
          </a:p>
        </p:txBody>
      </p:sp>
    </p:spTree>
    <p:extLst>
      <p:ext uri="{BB962C8B-B14F-4D97-AF65-F5344CB8AC3E}">
        <p14:creationId xmlns:p14="http://schemas.microsoft.com/office/powerpoint/2010/main" val="23644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85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D293C-90D2-4B78-B611-75B83E843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7751F-476B-4572-977D-68EF7B47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471"/>
            <a:ext cx="9144000" cy="5297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8183B7-B283-44C3-BB19-8D5F810A5799}"/>
              </a:ext>
            </a:extLst>
          </p:cNvPr>
          <p:cNvSpPr txBox="1"/>
          <p:nvPr/>
        </p:nvSpPr>
        <p:spPr bwMode="auto">
          <a:xfrm>
            <a:off x="78536" y="1271124"/>
            <a:ext cx="8986928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“utilizing computer programs to automate transactions, a laundering technique that allows for many transactions to take place in a short period of time…”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4A18C82-0EC5-4D94-9024-DC6656BF1738}"/>
              </a:ext>
            </a:extLst>
          </p:cNvPr>
          <p:cNvSpPr txBox="1"/>
          <p:nvPr/>
        </p:nvSpPr>
        <p:spPr bwMode="auto">
          <a:xfrm>
            <a:off x="487433" y="3146772"/>
            <a:ext cx="8169134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“layering the stolen funds by depositing them into accounts at a variety of VCEs and darknet markets and then withdrawing the funds”</a:t>
            </a:r>
          </a:p>
        </p:txBody>
      </p:sp>
    </p:spTree>
    <p:extLst>
      <p:ext uri="{BB962C8B-B14F-4D97-AF65-F5344CB8AC3E}">
        <p14:creationId xmlns:p14="http://schemas.microsoft.com/office/powerpoint/2010/main" val="36449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CC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Lucida Console" pitchFamily="49" charset="0"/>
          </a:defRPr>
        </a:defPPr>
      </a:lstStyle>
    </a:lnDef>
    <a:txDef>
      <a:spPr bwMode="auto">
        <a:solidFill>
          <a:schemeClr val="bg1"/>
        </a:solidFill>
        <a:ln w="76200">
          <a:solidFill>
            <a:srgbClr val="FF0066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 algn="ctr">
          <a:defRPr sz="28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52832</TotalTime>
  <Words>1907</Words>
  <Application>Microsoft Office PowerPoint</Application>
  <PresentationFormat>Overhead</PresentationFormat>
  <Paragraphs>495</Paragraphs>
  <Slides>85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Marlett</vt:lpstr>
      <vt:lpstr>Lucida Console</vt:lpstr>
      <vt:lpstr>Arial</vt:lpstr>
      <vt:lpstr>Comic Sans MS</vt:lpstr>
      <vt:lpstr>Blank Presentation</vt:lpstr>
      <vt:lpstr>PowerPoint Presentation</vt:lpstr>
      <vt:lpstr>WikiLeaks Says …</vt:lpstr>
      <vt:lpstr>Is Bitcoin Really Secure &amp; Anonymous?</vt:lpstr>
      <vt:lpstr>PowerPoint Presentation</vt:lpstr>
      <vt:lpstr>August 2016</vt:lpstr>
      <vt:lpstr>February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Privacy for Honest People?</vt:lpstr>
      <vt:lpstr>Why Privacy?</vt:lpstr>
      <vt:lpstr>Why Privacy?</vt:lpstr>
      <vt:lpstr>Anonymity</vt:lpstr>
      <vt:lpstr>Pseudonymity</vt:lpstr>
      <vt:lpstr>Bitcoin Addresses</vt:lpstr>
      <vt:lpstr>Linkability</vt:lpstr>
      <vt:lpstr>Pseudonymous is not Private</vt:lpstr>
      <vt:lpstr>Side-Channel Attacks</vt:lpstr>
      <vt:lpstr>Unlinkability</vt:lpstr>
      <vt:lpstr>Anonymity Set</vt:lpstr>
      <vt:lpstr>Let’s De-Anonymize Bitcoin</vt:lpstr>
      <vt:lpstr>PowerPoint Presentation</vt:lpstr>
      <vt:lpstr>PowerPoint Presentation</vt:lpstr>
      <vt:lpstr>PowerPoint Presentation</vt:lpstr>
      <vt:lpstr>Adversary Sees</vt:lpstr>
      <vt:lpstr>Adversary Sees</vt:lpstr>
      <vt:lpstr>Rewind</vt:lpstr>
      <vt:lpstr>Change Comes from Within</vt:lpstr>
      <vt:lpstr>Adversary Sees</vt:lpstr>
      <vt:lpstr>Adversary Sees</vt:lpstr>
      <vt:lpstr>Adversary Sees</vt:lpstr>
      <vt:lpstr>Working Backwards</vt:lpstr>
      <vt:lpstr>PowerPoint Presentation</vt:lpstr>
      <vt:lpstr>Re-Identification Attack</vt:lpstr>
      <vt:lpstr>PowerPoint Presentation</vt:lpstr>
      <vt:lpstr>Linking to Real-World People</vt:lpstr>
      <vt:lpstr>Dusting Attack</vt:lpstr>
      <vt:lpstr>Dusting Attack</vt:lpstr>
      <vt:lpstr>Dusting Attack</vt:lpstr>
      <vt:lpstr>Dusting Attack</vt:lpstr>
      <vt:lpstr>AML/KYC</vt:lpstr>
      <vt:lpstr>Network-Level Attacks</vt:lpstr>
      <vt:lpstr>Let’s Re-Anonymize Bitcoin</vt:lpstr>
      <vt:lpstr>Peel Chain</vt:lpstr>
      <vt:lpstr>PowerPoint Presentation</vt:lpstr>
      <vt:lpstr>Mixing Services</vt:lpstr>
      <vt:lpstr>You Trust That  …</vt:lpstr>
      <vt:lpstr>Best Practices</vt:lpstr>
      <vt:lpstr>Best Practices</vt:lpstr>
      <vt:lpstr>Best Practices</vt:lpstr>
      <vt:lpstr>Beware of Fees</vt:lpstr>
      <vt:lpstr>Mixing Services Today</vt:lpstr>
      <vt:lpstr>Mixing Services Today</vt:lpstr>
      <vt:lpstr>Decentralized Mixers</vt:lpstr>
      <vt:lpstr>Decentralized Mixers</vt:lpstr>
      <vt:lpstr>CoinJoin</vt:lpstr>
      <vt:lpstr>CoinJoin Protocol</vt:lpstr>
      <vt:lpstr>Find Peers who Want to Mix</vt:lpstr>
      <vt:lpstr>Exchange Input, Output Addresses</vt:lpstr>
      <vt:lpstr>Denial of Service</vt:lpstr>
      <vt:lpstr>Best Practices Still Apply to CoinJoin!</vt:lpstr>
      <vt:lpstr>Paranoia Strikes Deep</vt:lpstr>
      <vt:lpstr>Merge Avoidance</vt:lpstr>
      <vt:lpstr>Merge Avoidance</vt:lpstr>
      <vt:lpstr>What about Ethereum?</vt:lpstr>
      <vt:lpstr>PowerPoint Presentation</vt:lpstr>
      <vt:lpstr>Tornado.cash</vt:lpstr>
      <vt:lpstr>Tornado.cash Deposit</vt:lpstr>
      <vt:lpstr>Mixology</vt:lpstr>
      <vt:lpstr>Tornado.cash Withdrawal</vt:lpstr>
      <vt:lpstr>Tornado.cash Withdrawal</vt:lpstr>
      <vt:lpstr>The Problem</vt:lpstr>
      <vt:lpstr>PowerPoint Presentation</vt:lpstr>
      <vt:lpstr>PowerPoint Presentation</vt:lpstr>
      <vt:lpstr>Censorship-Resistance?</vt:lpstr>
      <vt:lpstr>PowerPoint Presentation</vt:lpstr>
      <vt:lpstr>Degrees of Taintedness</vt:lpstr>
      <vt:lpstr>PowerPoint Presentation</vt:lpstr>
      <vt:lpstr>Chilling Effect</vt:lpstr>
      <vt:lpstr>Detecting Suspicious Transactions</vt:lpstr>
      <vt:lpstr>Myth-Busting</vt:lpstr>
      <vt:lpstr>PowerPoint Presentation</vt:lpstr>
      <vt:lpstr>ss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Herlihy, Maurice</cp:lastModifiedBy>
  <cp:revision>1254</cp:revision>
  <cp:lastPrinted>2003-10-06T20:31:57Z</cp:lastPrinted>
  <dcterms:created xsi:type="dcterms:W3CDTF">1999-05-12T13:47:53Z</dcterms:created>
  <dcterms:modified xsi:type="dcterms:W3CDTF">2025-10-23T18:02:47Z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